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330" r:id="rId4"/>
    <p:sldId id="329" r:id="rId5"/>
    <p:sldId id="335" r:id="rId6"/>
    <p:sldId id="338" r:id="rId7"/>
    <p:sldId id="337" r:id="rId8"/>
    <p:sldId id="332" r:id="rId9"/>
    <p:sldId id="333" r:id="rId10"/>
    <p:sldId id="334" r:id="rId11"/>
    <p:sldId id="296" r:id="rId12"/>
    <p:sldId id="300" r:id="rId13"/>
    <p:sldId id="298" r:id="rId14"/>
    <p:sldId id="301" r:id="rId15"/>
    <p:sldId id="264" r:id="rId16"/>
    <p:sldId id="265" r:id="rId17"/>
    <p:sldId id="266" r:id="rId18"/>
    <p:sldId id="267" r:id="rId19"/>
    <p:sldId id="268" r:id="rId20"/>
    <p:sldId id="319" r:id="rId21"/>
    <p:sldId id="320" r:id="rId22"/>
    <p:sldId id="321" r:id="rId23"/>
    <p:sldId id="323" r:id="rId24"/>
    <p:sldId id="324" r:id="rId25"/>
    <p:sldId id="269" r:id="rId26"/>
    <p:sldId id="270" r:id="rId27"/>
    <p:sldId id="341" r:id="rId28"/>
    <p:sldId id="339" r:id="rId29"/>
    <p:sldId id="271"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71BE783D-57A1-DF47-A4AE-907BCCF20066}">
          <p14:sldIdLst>
            <p14:sldId id="256"/>
            <p14:sldId id="257"/>
            <p14:sldId id="330"/>
            <p14:sldId id="329"/>
            <p14:sldId id="335"/>
            <p14:sldId id="338"/>
            <p14:sldId id="337"/>
            <p14:sldId id="332"/>
            <p14:sldId id="333"/>
            <p14:sldId id="334"/>
          </p14:sldIdLst>
        </p14:section>
        <p14:section name="Part 2: Handshakes" id="{197B78B0-F6D6-DB46-8F67-D3AAC02C48BE}">
          <p14:sldIdLst>
            <p14:sldId id="296"/>
            <p14:sldId id="300"/>
            <p14:sldId id="298"/>
            <p14:sldId id="301"/>
            <p14:sldId id="264"/>
            <p14:sldId id="265"/>
            <p14:sldId id="266"/>
            <p14:sldId id="267"/>
            <p14:sldId id="268"/>
            <p14:sldId id="319"/>
            <p14:sldId id="320"/>
            <p14:sldId id="321"/>
            <p14:sldId id="323"/>
            <p14:sldId id="324"/>
            <p14:sldId id="269"/>
            <p14:sldId id="270"/>
            <p14:sldId id="341"/>
            <p14:sldId id="339"/>
            <p14:sldId id="271"/>
          </p14:sldIdLst>
        </p14:section>
      </p14:sectionLst>
    </p:ext>
    <p:ext uri="{EFAFB233-063F-42B5-8137-9DF3F51BA10A}">
      <p15:sldGuideLst xmlns:p15="http://schemas.microsoft.com/office/powerpoint/2012/main">
        <p15:guide id="1" orient="horz" pos="644">
          <p15:clr>
            <a:srgbClr val="A4A3A4"/>
          </p15:clr>
        </p15:guide>
        <p15:guide id="2" orient="horz" pos="2898">
          <p15:clr>
            <a:srgbClr val="A4A3A4"/>
          </p15:clr>
        </p15:guide>
        <p15:guide id="3" orient="horz" pos="2412">
          <p15:clr>
            <a:srgbClr val="A4A3A4"/>
          </p15:clr>
        </p15:guide>
        <p15:guide id="4" orient="horz" pos="3196">
          <p15:clr>
            <a:srgbClr val="A4A3A4"/>
          </p15:clr>
        </p15:guide>
        <p15:guide id="5" orient="horz" pos="1350">
          <p15:clr>
            <a:srgbClr val="A4A3A4"/>
          </p15:clr>
        </p15:guide>
        <p15:guide id="6" orient="horz" pos="1378">
          <p15:clr>
            <a:srgbClr val="A4A3A4"/>
          </p15:clr>
        </p15:guide>
        <p15:guide id="7" orient="horz" pos="2078">
          <p15:clr>
            <a:srgbClr val="A4A3A4"/>
          </p15:clr>
        </p15:guide>
        <p15:guide id="8" orient="horz" pos="125">
          <p15:clr>
            <a:srgbClr val="A4A3A4"/>
          </p15:clr>
        </p15:guide>
        <p15:guide id="9" orient="horz" pos="2106">
          <p15:clr>
            <a:srgbClr val="A4A3A4"/>
          </p15:clr>
        </p15:guide>
        <p15:guide id="10" orient="horz" pos="2859">
          <p15:clr>
            <a:srgbClr val="A4A3A4"/>
          </p15:clr>
        </p15:guide>
        <p15:guide id="11" pos="960">
          <p15:clr>
            <a:srgbClr val="A4A3A4"/>
          </p15:clr>
        </p15:guide>
        <p15:guide id="12" pos="1755">
          <p15:clr>
            <a:srgbClr val="A4A3A4"/>
          </p15:clr>
        </p15:guide>
        <p15:guide id="13" pos="2883">
          <p15:clr>
            <a:srgbClr val="A4A3A4"/>
          </p15:clr>
        </p15:guide>
        <p15:guide id="14" pos="2519">
          <p15:clr>
            <a:srgbClr val="A4A3A4"/>
          </p15:clr>
        </p15:guide>
        <p15:guide id="15" pos="4790">
          <p15:clr>
            <a:srgbClr val="A4A3A4"/>
          </p15:clr>
        </p15:guide>
        <p15:guide id="16" pos="2487">
          <p15:clr>
            <a:srgbClr val="A4A3A4"/>
          </p15:clr>
        </p15:guide>
        <p15:guide id="17" pos="1722">
          <p15:clr>
            <a:srgbClr val="A4A3A4"/>
          </p15:clr>
        </p15:guide>
        <p15:guide id="18" pos="987">
          <p15:clr>
            <a:srgbClr val="A4A3A4"/>
          </p15:clr>
        </p15:guide>
        <p15:guide id="19" pos="4818">
          <p15:clr>
            <a:srgbClr val="A4A3A4"/>
          </p15:clr>
        </p15:guide>
        <p15:guide id="20" pos="3257">
          <p15:clr>
            <a:srgbClr val="A4A3A4"/>
          </p15:clr>
        </p15:guide>
        <p15:guide id="21">
          <p15:clr>
            <a:srgbClr val="A4A3A4"/>
          </p15:clr>
        </p15:guide>
        <p15:guide id="22" pos="3285">
          <p15:clr>
            <a:srgbClr val="A4A3A4"/>
          </p15:clr>
        </p15:guide>
        <p15:guide id="23" pos="4022">
          <p15:clr>
            <a:srgbClr val="A4A3A4"/>
          </p15:clr>
        </p15:guide>
        <p15:guide id="24" pos="4053">
          <p15:clr>
            <a:srgbClr val="A4A3A4"/>
          </p15:clr>
        </p15:guide>
        <p15:guide id="25" pos="5544">
          <p15:clr>
            <a:srgbClr val="A4A3A4"/>
          </p15:clr>
        </p15:guide>
        <p15:guide id="26" pos="220">
          <p15:clr>
            <a:srgbClr val="A4A3A4"/>
          </p15:clr>
        </p15:guide>
        <p15:guide id="27" pos="3485">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grXPvNAjJC06MiN/q/cKOTx0Kft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424BF1-EC73-1289-CEF1-81DFBE31B0D8}" name="Guest User" initials="GU" userId="S::urn:spo:tenantanon#b137d179-edf9-49f5-89ca-66ba78e0096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04888"/>
    <a:srgbClr val="E811E4"/>
    <a:srgbClr val="1F95A2"/>
    <a:srgbClr val="F3A632"/>
    <a:srgbClr val="D753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F3F589-6CBF-FB43-855C-7B2FDE9EED56}" v="84" dt="2025-09-28T03:21:44.713"/>
    <p1510:client id="{D52B568A-0FFB-A254-DFC4-07F48963B4A5}" v="67" dt="2025-09-27T03:30:56.60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7"/>
    <p:restoredTop sz="65411"/>
  </p:normalViewPr>
  <p:slideViewPr>
    <p:cSldViewPr snapToGrid="0">
      <p:cViewPr varScale="1">
        <p:scale>
          <a:sx n="107" d="100"/>
          <a:sy n="107" d="100"/>
        </p:scale>
        <p:origin x="2000" y="184"/>
      </p:cViewPr>
      <p:guideLst>
        <p:guide orient="horz" pos="644"/>
        <p:guide orient="horz" pos="2898"/>
        <p:guide orient="horz" pos="2412"/>
        <p:guide orient="horz" pos="3196"/>
        <p:guide orient="horz" pos="1350"/>
        <p:guide orient="horz" pos="1378"/>
        <p:guide orient="horz" pos="2078"/>
        <p:guide orient="horz" pos="125"/>
        <p:guide orient="horz" pos="2106"/>
        <p:guide orient="horz" pos="2859"/>
        <p:guide pos="960"/>
        <p:guide pos="1755"/>
        <p:guide pos="2883"/>
        <p:guide pos="2519"/>
        <p:guide pos="4790"/>
        <p:guide pos="2487"/>
        <p:guide pos="1722"/>
        <p:guide pos="987"/>
        <p:guide pos="4818"/>
        <p:guide pos="3257"/>
        <p:guide/>
        <p:guide pos="3285"/>
        <p:guide pos="4022"/>
        <p:guide pos="4053"/>
        <p:guide pos="5544"/>
        <p:guide pos="220"/>
        <p:guide pos="348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6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67"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64"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thoughtworks.com/en-us/insights/podcasts/technology-podcasts/infrastructure-as-code-in-2025?utm_source=chatgpt.com" TargetMode="External"/><Relationship Id="rId3" Type="http://schemas.openxmlformats.org/officeDocument/2006/relationships/hyperlink" Target="https://www.thoughtworks.com/content/dam/thoughtworks/documents/e-book/tw_ebook_infrastructure_as_product_2021.pdf?utm_source=chatgpt.com" TargetMode="External"/><Relationship Id="rId7" Type="http://schemas.openxmlformats.org/officeDocument/2006/relationships/hyperlink" Target="https://medium.com/towardsdev/rethinking-configuration-beyond-declarative-dsls-in-kubernetes-012d1739cada?utm_source=chatgpt.co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queue.acm.org/detail.cfm?id=1142065&amp;utm_source=chatgpt.com" TargetMode="External"/><Relationship Id="rId5" Type="http://schemas.openxmlformats.org/officeDocument/2006/relationships/hyperlink" Target="https://www.thoughtworks.com/en-us/insights/blog/platforms/engineering-platform-key-to-maximizing-software-development-effectiveness?utm_source=chatgpt.com" TargetMode="External"/><Relationship Id="rId4" Type="http://schemas.openxmlformats.org/officeDocument/2006/relationships/hyperlink" Target="https://www.thoughtworks.com/en-us/insights/blog/devops/infrastructure-as-code-where-today?utm_source=chatgpt.com" TargetMode="External"/><Relationship Id="rId9" Type="http://schemas.openxmlformats.org/officeDocument/2006/relationships/hyperlink" Target="https://uibakery.io/blog/v0-dev-vs-bolt-new?utm_source=chatgpt.com"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thoughtworks.com/en-us/insights/articles/infrastructure-as-product?utm_source=chatgpt.com" TargetMode="External"/><Relationship Id="rId3" Type="http://schemas.openxmlformats.org/officeDocument/2006/relationships/hyperlink" Target="https://www.pulumi.com/docs/iac/concepts/?utm_source=chatgpt.com" TargetMode="External"/><Relationship Id="rId7" Type="http://schemas.openxmlformats.org/officeDocument/2006/relationships/hyperlink" Target="https://www.thoughtworks.com/en-us/insights/blog/platforms/engineering-platform-key-to-maximizing-software-development-effectiveness?utm_source=chatgpt.co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docs.aws.amazon.com/cdk/api/v2/docs/aws-cdk-lib.aws_iam.IGrantable.html?utm_source=chatgpt.com" TargetMode="External"/><Relationship Id="rId5" Type="http://schemas.openxmlformats.org/officeDocument/2006/relationships/hyperlink" Target="https://developer.hashicorp.com/terraform/cdktf?utm_source=chatgpt.com" TargetMode="External"/><Relationship Id="rId4" Type="http://schemas.openxmlformats.org/officeDocument/2006/relationships/hyperlink" Target="https://www.pulumi.com/blog/infrastructure-as-code-in-any-programming-language/?utm_source=chatgpt.com" TargetMode="External"/><Relationship Id="rId9" Type="http://schemas.openxmlformats.org/officeDocument/2006/relationships/hyperlink" Target="https://www.thoughtworks.com/en-us/what-we-do/digital-application-management-and-operations?utm_source=chatgpt.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Hi! Welcome to AWS Community Day Singapore 2025</a:t>
            </a:r>
          </a:p>
        </p:txBody>
      </p:sp>
      <p:sp>
        <p:nvSpPr>
          <p:cNvPr id="72" name="Google Shape;7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6350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spcBef>
                <a:spcPts val="1200"/>
              </a:spcBef>
              <a:buClr>
                <a:schemeClr val="dk1"/>
              </a:buClr>
            </a:pPr>
            <a:r>
              <a:rPr lang="en-US" dirty="0"/>
              <a:t>High level overview of the timeline (outlines the structure of this presentation) - do NOT go into details of each milestone as this is covered in the presentation.</a:t>
            </a:r>
          </a:p>
          <a:p>
            <a:pPr marL="0" indent="0">
              <a:spcBef>
                <a:spcPts val="1200"/>
              </a:spcBef>
            </a:pPr>
            <a:endParaRPr lang="en-US" dirty="0"/>
          </a:p>
          <a:p>
            <a:pPr marL="0" indent="0">
              <a:spcBef>
                <a:spcPts val="1200"/>
              </a:spcBef>
            </a:pPr>
            <a:r>
              <a:rPr lang="en-US" dirty="0"/>
              <a:t>Cloud Adoption Journey really started around 2021 with Terraform, </a:t>
            </a:r>
            <a:r>
              <a:rPr lang="en-US" dirty="0" err="1"/>
              <a:t>establising</a:t>
            </a:r>
            <a:r>
              <a:rPr lang="en-US" dirty="0"/>
              <a:t> a strong backbone.</a:t>
            </a:r>
          </a:p>
          <a:p>
            <a:pPr marL="0" indent="0">
              <a:spcBef>
                <a:spcPts val="1200"/>
              </a:spcBef>
            </a:pPr>
            <a:r>
              <a:rPr lang="en-US" dirty="0"/>
              <a:t>As Terraform adoption spread across the </a:t>
            </a:r>
            <a:r>
              <a:rPr lang="en-US" dirty="0" err="1"/>
              <a:t>origanisation</a:t>
            </a:r>
            <a:r>
              <a:rPr lang="en-US" dirty="0"/>
              <a:t> we hit scaling issues quite quickly</a:t>
            </a:r>
          </a:p>
          <a:p>
            <a:pPr marL="0" indent="0">
              <a:spcBef>
                <a:spcPts val="1200"/>
              </a:spcBef>
            </a:pPr>
            <a:r>
              <a:rPr lang="en-US" dirty="0"/>
              <a:t>Early stage a preference for General Purpose languages had our Product teams gravitate towards CDKTF</a:t>
            </a:r>
          </a:p>
          <a:p>
            <a:pPr marL="0" indent="0">
              <a:spcBef>
                <a:spcPts val="1200"/>
              </a:spcBef>
            </a:pPr>
            <a:r>
              <a:rPr lang="en-US" dirty="0"/>
              <a:t>Which brings us to today, as we build a higher level, fully open source, library of constructs to bring AWSCDK like abstractions to Terraform</a:t>
            </a:r>
          </a:p>
        </p:txBody>
      </p:sp>
      <p:sp>
        <p:nvSpPr>
          <p:cNvPr id="98" name="Google Shape;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18C00DB7-DB4A-3215-81FA-BC3C6CD8A5BF}"/>
            </a:ext>
          </a:extLst>
        </p:cNvPr>
        <p:cNvGrpSpPr/>
        <p:nvPr/>
      </p:nvGrpSpPr>
      <p:grpSpPr>
        <a:xfrm>
          <a:off x="0" y="0"/>
          <a:ext cx="0" cy="0"/>
          <a:chOff x="0" y="0"/>
          <a:chExt cx="0" cy="0"/>
        </a:xfrm>
      </p:grpSpPr>
      <p:sp>
        <p:nvSpPr>
          <p:cNvPr id="131" name="Google Shape;131;g370a1cd1218_1_1610:notes">
            <a:extLst>
              <a:ext uri="{FF2B5EF4-FFF2-40B4-BE49-F238E27FC236}">
                <a16:creationId xmlns:a16="http://schemas.microsoft.com/office/drawing/2014/main" id="{D7513FFD-119B-683E-022D-498156EC6F2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nSpc>
                <a:spcPct val="114999"/>
              </a:lnSpc>
              <a:spcBef>
                <a:spcPts val="1200"/>
              </a:spcBef>
            </a:pPr>
            <a:r>
              <a:rPr lang="en-US" b="1" dirty="0"/>
              <a:t>Title:</a:t>
            </a:r>
            <a:r>
              <a:rPr lang="en-US" dirty="0"/>
              <a:t> </a:t>
            </a:r>
            <a:r>
              <a:rPr lang="en-US" i="1" dirty="0"/>
              <a:t>The Terraform Backbone</a:t>
            </a:r>
            <a:br>
              <a:rPr lang="en-US" i="1" dirty="0"/>
            </a:br>
            <a:r>
              <a:rPr lang="en-US" i="1" dirty="0"/>
              <a:t> 🕒 ~1.5 min</a:t>
            </a:r>
            <a:endParaRPr lang="en-US" dirty="0">
              <a:solidFill>
                <a:srgbClr val="444444"/>
              </a:solidFill>
            </a:endParaRPr>
          </a:p>
          <a:p>
            <a:pPr marL="0" indent="0">
              <a:lnSpc>
                <a:spcPct val="114999"/>
              </a:lnSpc>
              <a:spcBef>
                <a:spcPts val="1200"/>
              </a:spcBef>
            </a:pPr>
            <a:r>
              <a:rPr lang="en-US" b="1" dirty="0"/>
              <a:t>Message:</a:t>
            </a:r>
            <a:r>
              <a:rPr lang="en-US" dirty="0"/>
              <a:t> A mature, automation-rich Terraform ecosystem was already in place.</a:t>
            </a:r>
            <a:br>
              <a:rPr lang="en-US" dirty="0"/>
            </a:br>
            <a:r>
              <a:rPr lang="en-US" dirty="0"/>
              <a:t> </a:t>
            </a:r>
            <a:r>
              <a:rPr lang="en-US" b="1" dirty="0"/>
              <a:t>Bullet points:</a:t>
            </a:r>
            <a:endParaRPr lang="en-US" dirty="0">
              <a:solidFill>
                <a:srgbClr val="444444"/>
              </a:solidFill>
            </a:endParaRPr>
          </a:p>
          <a:p>
            <a:pPr indent="-298450">
              <a:lnSpc>
                <a:spcPct val="114999"/>
              </a:lnSpc>
              <a:spcBef>
                <a:spcPts val="1200"/>
              </a:spcBef>
              <a:buFont typeface="Arial,Sans-Serif"/>
              <a:buChar char="●"/>
            </a:pPr>
            <a:r>
              <a:rPr lang="en-US" dirty="0"/>
              <a:t>3+ years with Terraform</a:t>
            </a:r>
            <a:endParaRPr lang="en-US" dirty="0">
              <a:solidFill>
                <a:srgbClr val="444444"/>
              </a:solidFill>
            </a:endParaRPr>
          </a:p>
          <a:p>
            <a:pPr indent="-298450">
              <a:lnSpc>
                <a:spcPct val="114999"/>
              </a:lnSpc>
              <a:buFont typeface="Arial,Sans-Serif"/>
              <a:buChar char="●"/>
            </a:pPr>
            <a:r>
              <a:rPr lang="en-US" dirty="0"/>
              <a:t>Golang CLI to bootstrap IaC folders</a:t>
            </a:r>
            <a:endParaRPr lang="en-US" dirty="0">
              <a:solidFill>
                <a:srgbClr val="444444"/>
              </a:solidFill>
            </a:endParaRPr>
          </a:p>
          <a:p>
            <a:pPr indent="-298450">
              <a:lnSpc>
                <a:spcPct val="114999"/>
              </a:lnSpc>
              <a:buFont typeface="Arial,Sans-Serif"/>
              <a:buChar char="●"/>
            </a:pPr>
            <a:r>
              <a:rPr lang="en-US" dirty="0"/>
              <a:t>Atlantis for trunk-based PR automation</a:t>
            </a:r>
            <a:endParaRPr lang="en-US" dirty="0">
              <a:solidFill>
                <a:srgbClr val="444444"/>
              </a:solidFill>
            </a:endParaRPr>
          </a:p>
          <a:p>
            <a:pPr indent="-298450">
              <a:lnSpc>
                <a:spcPct val="114999"/>
              </a:lnSpc>
              <a:buFont typeface="Arial,Sans-Serif"/>
              <a:buChar char="●"/>
            </a:pPr>
            <a:r>
              <a:rPr lang="en-US" dirty="0" err="1"/>
              <a:t>Conftest</a:t>
            </a:r>
            <a:r>
              <a:rPr lang="en-US" dirty="0"/>
              <a:t> for policy-as-code</a:t>
            </a:r>
            <a:endParaRPr lang="en-US" dirty="0">
              <a:solidFill>
                <a:srgbClr val="444444"/>
              </a:solidFill>
            </a:endParaRPr>
          </a:p>
          <a:p>
            <a:pPr indent="-298450">
              <a:lnSpc>
                <a:spcPct val="114999"/>
              </a:lnSpc>
              <a:buFont typeface="Arial,Sans-Serif"/>
              <a:buChar char="●"/>
            </a:pPr>
            <a:r>
              <a:rPr lang="en-US" dirty="0"/>
              <a:t>Flexible state refactoring critical for adapting to product needs</a:t>
            </a:r>
            <a:br>
              <a:rPr lang="en-US" dirty="0"/>
            </a:br>
            <a:r>
              <a:rPr lang="en-US" dirty="0"/>
              <a:t> 🔍 Why we were reluctant to replace it.</a:t>
            </a:r>
            <a:endParaRPr lang="en-US" dirty="0">
              <a:solidFill>
                <a:srgbClr val="444444"/>
              </a:solidFill>
            </a:endParaRPr>
          </a:p>
          <a:p>
            <a:pPr marL="0" indent="0">
              <a:lnSpc>
                <a:spcPct val="114999"/>
              </a:lnSpc>
              <a:spcBef>
                <a:spcPts val="1200"/>
              </a:spcBef>
            </a:pPr>
            <a:endParaRPr lang="en-US" sz="1100" b="1" dirty="0"/>
          </a:p>
          <a:p>
            <a:pPr marL="0" lvl="0" indent="0" algn="l">
              <a:lnSpc>
                <a:spcPct val="114999"/>
              </a:lnSpc>
              <a:spcBef>
                <a:spcPts val="1200"/>
              </a:spcBef>
              <a:spcAft>
                <a:spcPts val="0"/>
              </a:spcAft>
              <a:buNone/>
            </a:pPr>
            <a:r>
              <a:rPr lang="en-US" sz="1100" b="1" dirty="0"/>
              <a:t>Title:</a:t>
            </a:r>
            <a:r>
              <a:rPr lang="en-US" sz="1100" dirty="0"/>
              <a:t> </a:t>
            </a:r>
            <a:r>
              <a:rPr lang="en-US" sz="1100" i="1" dirty="0"/>
              <a:t>HCL Doesn’t Scale with Team Ownership</a:t>
            </a:r>
            <a:br>
              <a:rPr lang="en-US" sz="1100" i="1" dirty="0"/>
            </a:br>
            <a:r>
              <a:rPr lang="en-US" sz="1100" dirty="0"/>
              <a:t> 🕒 </a:t>
            </a:r>
            <a:r>
              <a:rPr lang="en-US" sz="1100" i="1" dirty="0"/>
              <a:t>~1.5 min</a:t>
            </a:r>
            <a:endParaRPr sz="1100" i="1" dirty="0"/>
          </a:p>
          <a:p>
            <a:pPr marL="0" lvl="0" indent="0" algn="l" rtl="0">
              <a:lnSpc>
                <a:spcPct val="115000"/>
              </a:lnSpc>
              <a:spcBef>
                <a:spcPts val="1200"/>
              </a:spcBef>
              <a:spcAft>
                <a:spcPts val="0"/>
              </a:spcAft>
              <a:buNone/>
            </a:pPr>
            <a:r>
              <a:rPr lang="en-US" sz="1100" b="1" dirty="0"/>
              <a:t>Message:</a:t>
            </a:r>
            <a:r>
              <a:rPr lang="en-US" sz="1100" dirty="0"/>
              <a:t> Product engineers faced barriers working directly in Terraform modules.</a:t>
            </a:r>
            <a:br>
              <a:rPr lang="en-US" sz="1100" dirty="0"/>
            </a:br>
            <a:r>
              <a:rPr lang="en-US" sz="1100" dirty="0"/>
              <a:t> </a:t>
            </a:r>
            <a:r>
              <a:rPr lang="en-US" sz="1100" b="1" dirty="0"/>
              <a:t>Bullet points:</a:t>
            </a:r>
            <a:endParaRPr sz="1100" b="1" dirty="0"/>
          </a:p>
          <a:p>
            <a:pPr marL="457200" lvl="0" indent="-298450" algn="l" rtl="0">
              <a:lnSpc>
                <a:spcPct val="115000"/>
              </a:lnSpc>
              <a:spcBef>
                <a:spcPts val="1200"/>
              </a:spcBef>
              <a:spcAft>
                <a:spcPts val="0"/>
              </a:spcAft>
              <a:buClr>
                <a:schemeClr val="dk1"/>
              </a:buClr>
              <a:buSzPts val="1100"/>
              <a:buChar char="●"/>
            </a:pPr>
            <a:r>
              <a:rPr lang="en-US" sz="1100" dirty="0"/>
              <a:t>HCL exposed to product engineers: hard to read, debug, and extend</a:t>
            </a:r>
            <a:endParaRPr sz="1100" dirty="0"/>
          </a:p>
          <a:p>
            <a:pPr marL="457200" lvl="0" indent="-298450" algn="l" rtl="0">
              <a:lnSpc>
                <a:spcPct val="115000"/>
              </a:lnSpc>
              <a:spcBef>
                <a:spcPts val="0"/>
              </a:spcBef>
              <a:spcAft>
                <a:spcPts val="0"/>
              </a:spcAft>
              <a:buClr>
                <a:schemeClr val="dk1"/>
              </a:buClr>
              <a:buSzPts val="1100"/>
              <a:buChar char="●"/>
            </a:pPr>
            <a:r>
              <a:rPr lang="en-US" sz="1100" dirty="0"/>
              <a:t>Platform team (2 people!) had to implement and maintain all first-gen modules</a:t>
            </a:r>
            <a:endParaRPr sz="1100" dirty="0"/>
          </a:p>
          <a:p>
            <a:pPr marL="457200" lvl="0" indent="-298450" algn="l" rtl="0">
              <a:lnSpc>
                <a:spcPct val="115000"/>
              </a:lnSpc>
              <a:spcBef>
                <a:spcPts val="0"/>
              </a:spcBef>
              <a:spcAft>
                <a:spcPts val="0"/>
              </a:spcAft>
              <a:buClr>
                <a:schemeClr val="dk1"/>
              </a:buClr>
              <a:buSzPts val="1100"/>
              <a:buChar char="●"/>
            </a:pPr>
            <a:r>
              <a:rPr lang="en-US" sz="1100" dirty="0"/>
              <a:t>Engineers couldn’t easily integrate AWS services themselves</a:t>
            </a:r>
            <a:br>
              <a:rPr lang="en-US" sz="1100" dirty="0"/>
            </a:br>
            <a:r>
              <a:rPr lang="en-US" sz="1100" dirty="0"/>
              <a:t> 📉 Friction + bottleneck = not scalable</a:t>
            </a:r>
            <a:endParaRPr sz="1100" dirty="0"/>
          </a:p>
          <a:p>
            <a:pPr marL="0" lvl="0" indent="0" algn="l" rtl="0">
              <a:spcBef>
                <a:spcPts val="1200"/>
              </a:spcBef>
              <a:spcAft>
                <a:spcPts val="0"/>
              </a:spcAft>
              <a:buNone/>
            </a:pPr>
            <a:endParaRPr dirty="0"/>
          </a:p>
        </p:txBody>
      </p:sp>
      <p:sp>
        <p:nvSpPr>
          <p:cNvPr id="132" name="Google Shape;132;g370a1cd1218_1_1610:notes">
            <a:extLst>
              <a:ext uri="{FF2B5EF4-FFF2-40B4-BE49-F238E27FC236}">
                <a16:creationId xmlns:a16="http://schemas.microsoft.com/office/drawing/2014/main" id="{4B351F95-4B16-D9B4-088A-72C2D9B76C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9265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70a1cd1218_0_7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dirty="0"/>
              <a:t>Title:</a:t>
            </a:r>
            <a:r>
              <a:rPr lang="en-US" sz="1100" dirty="0"/>
              <a:t> </a:t>
            </a:r>
            <a:r>
              <a:rPr lang="en-US" sz="1100" i="1" dirty="0"/>
              <a:t>HCL Doesn’t Scale with Team Ownership</a:t>
            </a:r>
            <a:br>
              <a:rPr lang="en-US" sz="1100" i="1" dirty="0"/>
            </a:br>
            <a:r>
              <a:rPr lang="en-US" sz="1100" dirty="0"/>
              <a:t> 🕒 </a:t>
            </a:r>
            <a:r>
              <a:rPr lang="en-US" sz="1100" i="1" dirty="0"/>
              <a:t>~1.5 min</a:t>
            </a:r>
            <a:endParaRPr sz="1100" i="1" dirty="0"/>
          </a:p>
          <a:p>
            <a:pPr marL="0" lvl="0" indent="0" algn="l" rtl="0">
              <a:lnSpc>
                <a:spcPct val="115000"/>
              </a:lnSpc>
              <a:spcBef>
                <a:spcPts val="1200"/>
              </a:spcBef>
              <a:spcAft>
                <a:spcPts val="0"/>
              </a:spcAft>
              <a:buClr>
                <a:schemeClr val="dk1"/>
              </a:buClr>
              <a:buSzPts val="1100"/>
              <a:buFont typeface="Arial"/>
              <a:buNone/>
            </a:pPr>
            <a:r>
              <a:rPr lang="en-US" sz="1100" b="1" dirty="0"/>
              <a:t>Message:</a:t>
            </a:r>
            <a:r>
              <a:rPr lang="en-US" sz="1100" dirty="0"/>
              <a:t> Product engineers faced barriers working directly in Terraform modules.</a:t>
            </a:r>
            <a:br>
              <a:rPr lang="en-US" sz="1100" dirty="0"/>
            </a:br>
            <a:r>
              <a:rPr lang="en-US" sz="1100" dirty="0"/>
              <a:t> </a:t>
            </a:r>
            <a:r>
              <a:rPr lang="en-US" sz="1100" b="1" dirty="0"/>
              <a:t>Bullet points:</a:t>
            </a:r>
            <a:endParaRPr sz="1100" b="1" dirty="0"/>
          </a:p>
          <a:p>
            <a:pPr marL="457200" lvl="0" indent="-298450" algn="l" rtl="0">
              <a:lnSpc>
                <a:spcPct val="115000"/>
              </a:lnSpc>
              <a:spcBef>
                <a:spcPts val="1200"/>
              </a:spcBef>
              <a:spcAft>
                <a:spcPts val="0"/>
              </a:spcAft>
              <a:buClr>
                <a:schemeClr val="dk1"/>
              </a:buClr>
              <a:buSzPts val="1100"/>
              <a:buChar char="●"/>
            </a:pPr>
            <a:r>
              <a:rPr lang="en-US" sz="1100" dirty="0"/>
              <a:t>HCL exposed to product engineers: hard to read, debug, and extend</a:t>
            </a:r>
            <a:endParaRPr sz="1100" dirty="0"/>
          </a:p>
          <a:p>
            <a:pPr marL="457200" lvl="0" indent="-298450" algn="l" rtl="0">
              <a:lnSpc>
                <a:spcPct val="115000"/>
              </a:lnSpc>
              <a:spcBef>
                <a:spcPts val="0"/>
              </a:spcBef>
              <a:spcAft>
                <a:spcPts val="0"/>
              </a:spcAft>
              <a:buClr>
                <a:schemeClr val="dk1"/>
              </a:buClr>
              <a:buSzPts val="1100"/>
              <a:buChar char="●"/>
            </a:pPr>
            <a:r>
              <a:rPr lang="en-US" sz="1100" dirty="0"/>
              <a:t>Platform team (2 people!) had to implement and maintain all first-gen modules</a:t>
            </a:r>
            <a:endParaRPr sz="1100" dirty="0"/>
          </a:p>
          <a:p>
            <a:pPr marL="457200" lvl="0" indent="-298450" algn="l" rtl="0">
              <a:lnSpc>
                <a:spcPct val="115000"/>
              </a:lnSpc>
              <a:spcBef>
                <a:spcPts val="0"/>
              </a:spcBef>
              <a:spcAft>
                <a:spcPts val="0"/>
              </a:spcAft>
              <a:buClr>
                <a:schemeClr val="dk1"/>
              </a:buClr>
              <a:buSzPts val="1100"/>
              <a:buChar char="●"/>
            </a:pPr>
            <a:r>
              <a:rPr lang="en-US" sz="1100" dirty="0"/>
              <a:t>Engineers couldn’t easily integrate AWS services themselves</a:t>
            </a:r>
            <a:br>
              <a:rPr lang="en-US" sz="1100" dirty="0"/>
            </a:br>
            <a:r>
              <a:rPr lang="en-US" sz="1100" dirty="0"/>
              <a:t> 📉 Friction + bottleneck = not scalable</a:t>
            </a:r>
            <a:endParaRPr sz="1100" dirty="0"/>
          </a:p>
          <a:p>
            <a:pPr lvl="0" indent="-298450" algn="l">
              <a:lnSpc>
                <a:spcPct val="114999"/>
              </a:lnSpc>
              <a:spcAft>
                <a:spcPts val="0"/>
              </a:spcAft>
              <a:buSzPts val="1100"/>
              <a:buChar char="●"/>
            </a:pPr>
            <a:endParaRPr lang="en-US" sz="1100" dirty="0"/>
          </a:p>
          <a:p>
            <a:pPr indent="-298450">
              <a:lnSpc>
                <a:spcPct val="114999"/>
              </a:lnSpc>
              <a:buSzPts val="1100"/>
              <a:buChar char="●"/>
            </a:pPr>
            <a:endParaRPr lang="en-US" sz="1100" dirty="0"/>
          </a:p>
          <a:p>
            <a:pPr marL="158750" indent="0">
              <a:lnSpc>
                <a:spcPct val="114999"/>
              </a:lnSpc>
              <a:buSzPts val="1100"/>
            </a:pPr>
            <a:r>
              <a:rPr lang="en-US" sz="1100" dirty="0"/>
              <a:t>TF Modules: either in-house or public community, they are always a pain to adopt due to the low level exposure the to the AWS service API Resources and terrible DevX exposed by them.</a:t>
            </a:r>
          </a:p>
          <a:p>
            <a:pPr marL="158750" indent="0">
              <a:lnSpc>
                <a:spcPct val="114999"/>
              </a:lnSpc>
              <a:buSzPts val="1100"/>
            </a:pPr>
            <a:endParaRPr lang="en-US" sz="1100" dirty="0"/>
          </a:p>
          <a:p>
            <a:pPr marL="158750" indent="0">
              <a:lnSpc>
                <a:spcPct val="114999"/>
              </a:lnSpc>
              <a:buSzPts val="1100"/>
            </a:pPr>
            <a:r>
              <a:rPr lang="en-US" sz="1100" dirty="0"/>
              <a:t>We would often need to piece together the disparate input variables and step down into several layers of local block indirections to figure out how the input variables were consumed and exactly how we had to get the combination just right for our use case (too often things would be brittle and difficult to get right, without a proper way to step through or evaluate how the generated terraform plan came about...</a:t>
            </a:r>
          </a:p>
          <a:p>
            <a:pPr marL="158750" indent="0">
              <a:lnSpc>
                <a:spcPct val="114999"/>
              </a:lnSpc>
              <a:buSzPts val="1100"/>
            </a:pPr>
            <a:r>
              <a:rPr lang="en-US" sz="1100" dirty="0"/>
              <a:t>The internal terraform configuration has too many conditionals and branching to even understand how it's supposed to work.</a:t>
            </a:r>
          </a:p>
          <a:p>
            <a:pPr marL="158750" indent="0">
              <a:lnSpc>
                <a:spcPct val="114999"/>
              </a:lnSpc>
              <a:buSzPts val="1100"/>
            </a:pPr>
            <a:r>
              <a:rPr lang="en-US" sz="1100" dirty="0"/>
              <a:t>Copy pasting the pieces we wanted to internal modules and iterate on them over time would result in a similar hard to maintain internal module. This is a common problem we see in the TF ecosystem.</a:t>
            </a:r>
          </a:p>
          <a:p>
            <a:pPr marL="0" indent="0">
              <a:spcBef>
                <a:spcPts val="1200"/>
              </a:spcBef>
            </a:pPr>
            <a:endParaRPr lang="en-US" dirty="0"/>
          </a:p>
        </p:txBody>
      </p:sp>
      <p:sp>
        <p:nvSpPr>
          <p:cNvPr id="137" name="Google Shape;137;g370a1cd1218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F314F0F5-92B9-289C-F297-56D1EC759154}"/>
            </a:ext>
          </a:extLst>
        </p:cNvPr>
        <p:cNvGrpSpPr/>
        <p:nvPr/>
      </p:nvGrpSpPr>
      <p:grpSpPr>
        <a:xfrm>
          <a:off x="0" y="0"/>
          <a:ext cx="0" cy="0"/>
          <a:chOff x="0" y="0"/>
          <a:chExt cx="0" cy="0"/>
        </a:xfrm>
      </p:grpSpPr>
      <p:sp>
        <p:nvSpPr>
          <p:cNvPr id="142" name="Google Shape;142;g370a1cd1218_0_757:notes">
            <a:extLst>
              <a:ext uri="{FF2B5EF4-FFF2-40B4-BE49-F238E27FC236}">
                <a16:creationId xmlns:a16="http://schemas.microsoft.com/office/drawing/2014/main" id="{6F203C51-E69D-BCC2-79C5-4C9453E135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70a1cd1218_0_757:notes">
            <a:extLst>
              <a:ext uri="{FF2B5EF4-FFF2-40B4-BE49-F238E27FC236}">
                <a16:creationId xmlns:a16="http://schemas.microsoft.com/office/drawing/2014/main" id="{934372A0-F2A4-385D-88D9-887C1178873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100" b="1" dirty="0"/>
              <a:t>Title:</a:t>
            </a:r>
            <a:r>
              <a:rPr lang="en-US" sz="1100" dirty="0"/>
              <a:t> </a:t>
            </a:r>
            <a:r>
              <a:rPr lang="en-US" sz="1100" i="1" dirty="0"/>
              <a:t>CDKTF vs AWS CDK: Where CDKTF Falls Short</a:t>
            </a:r>
            <a:br>
              <a:rPr lang="en-US" sz="1100" i="1" dirty="0"/>
            </a:br>
            <a:r>
              <a:rPr lang="en-US" sz="1100" dirty="0"/>
              <a:t> 🕒 </a:t>
            </a:r>
            <a:r>
              <a:rPr lang="en-US" sz="1100" i="1" dirty="0"/>
              <a:t>~1.5 min</a:t>
            </a:r>
            <a:endParaRPr sz="1100" i="1" dirty="0"/>
          </a:p>
          <a:p>
            <a:pPr marL="0" lvl="0" indent="0" algn="l" rtl="0">
              <a:lnSpc>
                <a:spcPct val="115000"/>
              </a:lnSpc>
              <a:spcBef>
                <a:spcPts val="1200"/>
              </a:spcBef>
              <a:spcAft>
                <a:spcPts val="0"/>
              </a:spcAft>
              <a:buNone/>
            </a:pPr>
            <a:r>
              <a:rPr lang="en-US" sz="1100" b="1" dirty="0"/>
              <a:t>Message:</a:t>
            </a:r>
            <a:r>
              <a:rPr lang="en-US" sz="1100" dirty="0"/>
              <a:t> CDKTF didn’t fully match the AWS CDK’s high-level abstractions.</a:t>
            </a:r>
            <a:br>
              <a:rPr lang="en-US" sz="1100" dirty="0"/>
            </a:br>
            <a:r>
              <a:rPr lang="en-US" sz="1100" dirty="0"/>
              <a:t> </a:t>
            </a:r>
            <a:r>
              <a:rPr lang="en-US" sz="1100" b="1" dirty="0"/>
              <a:t>Bullet points:</a:t>
            </a:r>
            <a:endParaRPr sz="1100" b="1" dirty="0"/>
          </a:p>
          <a:p>
            <a:pPr marL="457200" lvl="0" indent="-298450" algn="l" rtl="0">
              <a:lnSpc>
                <a:spcPct val="115000"/>
              </a:lnSpc>
              <a:spcBef>
                <a:spcPts val="1200"/>
              </a:spcBef>
              <a:spcAft>
                <a:spcPts val="0"/>
              </a:spcAft>
              <a:buClr>
                <a:schemeClr val="dk1"/>
              </a:buClr>
              <a:buSzPts val="1100"/>
              <a:buChar char="●"/>
            </a:pPr>
            <a:r>
              <a:rPr lang="en-US" sz="1100" dirty="0"/>
              <a:t>TF module wrappers still expose raw inputs/outputs</a:t>
            </a:r>
            <a:endParaRPr sz="1100" dirty="0"/>
          </a:p>
          <a:p>
            <a:pPr marL="457200" lvl="0" indent="-298450" algn="l" rtl="0">
              <a:lnSpc>
                <a:spcPct val="115000"/>
              </a:lnSpc>
              <a:spcBef>
                <a:spcPts val="0"/>
              </a:spcBef>
              <a:spcAft>
                <a:spcPts val="0"/>
              </a:spcAft>
              <a:buClr>
                <a:schemeClr val="dk1"/>
              </a:buClr>
              <a:buSzPts val="1100"/>
              <a:buChar char="●"/>
            </a:pPr>
            <a:r>
              <a:rPr lang="en-US" sz="1100" dirty="0"/>
              <a:t>Lack of constructs like </a:t>
            </a:r>
            <a:r>
              <a:rPr lang="en-US" sz="1100" dirty="0" err="1">
                <a:solidFill>
                  <a:srgbClr val="188038"/>
                </a:solidFill>
                <a:latin typeface="Roboto Mono"/>
                <a:ea typeface="Roboto Mono"/>
                <a:cs typeface="Roboto Mono"/>
                <a:sym typeface="Roboto Mono"/>
              </a:rPr>
              <a:t>IGrantable</a:t>
            </a:r>
            <a:r>
              <a:rPr lang="en-US" sz="1100" dirty="0"/>
              <a:t>, </a:t>
            </a:r>
            <a:r>
              <a:rPr lang="en-US" sz="1100" dirty="0" err="1">
                <a:solidFill>
                  <a:srgbClr val="188038"/>
                </a:solidFill>
                <a:latin typeface="Roboto Mono"/>
                <a:ea typeface="Roboto Mono"/>
                <a:cs typeface="Roboto Mono"/>
                <a:sym typeface="Roboto Mono"/>
              </a:rPr>
              <a:t>IConnectable</a:t>
            </a:r>
            <a:endParaRPr sz="1100" dirty="0">
              <a:solidFill>
                <a:srgbClr val="188038"/>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dk1"/>
              </a:buClr>
              <a:buSzPts val="1100"/>
              <a:buChar char="●"/>
            </a:pPr>
            <a:r>
              <a:rPr lang="en-US" sz="1100" dirty="0"/>
              <a:t>No rich AWS-specific L2 constructs</a:t>
            </a:r>
            <a:endParaRPr sz="1100" dirty="0"/>
          </a:p>
          <a:p>
            <a:pPr marL="457200" lvl="0" indent="-298450" algn="l" rtl="0">
              <a:lnSpc>
                <a:spcPct val="115000"/>
              </a:lnSpc>
              <a:spcBef>
                <a:spcPts val="0"/>
              </a:spcBef>
              <a:spcAft>
                <a:spcPts val="0"/>
              </a:spcAft>
              <a:buClr>
                <a:schemeClr val="dk1"/>
              </a:buClr>
              <a:buSzPts val="1100"/>
              <a:buChar char="●"/>
            </a:pPr>
            <a:r>
              <a:rPr lang="en-US" sz="1100" dirty="0"/>
              <a:t>Product engineers still had to deal with Tokens, </a:t>
            </a:r>
            <a:r>
              <a:rPr lang="en-US" sz="1100" dirty="0">
                <a:solidFill>
                  <a:srgbClr val="188038"/>
                </a:solidFill>
                <a:latin typeface="Roboto Mono"/>
                <a:ea typeface="Roboto Mono"/>
                <a:cs typeface="Roboto Mono"/>
                <a:sym typeface="Roboto Mono"/>
              </a:rPr>
              <a:t>for_each</a:t>
            </a:r>
            <a:r>
              <a:rPr lang="en-US" sz="1100" dirty="0"/>
              <a:t>, etc.</a:t>
            </a:r>
            <a:br>
              <a:rPr lang="en-US" sz="1100" dirty="0"/>
            </a:br>
            <a:r>
              <a:rPr lang="en-US" sz="1100" dirty="0"/>
              <a:t> 😕 It felt like “CDK in theory, HCL in practice”</a:t>
            </a:r>
            <a:endParaRPr sz="1100" dirty="0"/>
          </a:p>
          <a:p>
            <a:pPr marL="0" lvl="0" indent="0" algn="l" rtl="0">
              <a:lnSpc>
                <a:spcPct val="115000"/>
              </a:lnSpc>
              <a:spcBef>
                <a:spcPts val="1200"/>
              </a:spcBef>
              <a:spcAft>
                <a:spcPts val="0"/>
              </a:spcAft>
              <a:buNone/>
            </a:pPr>
            <a:endParaRPr sz="1100" b="1" dirty="0"/>
          </a:p>
          <a:p>
            <a:pPr marL="0" lvl="0" indent="0" algn="l" rtl="0">
              <a:spcBef>
                <a:spcPts val="1200"/>
              </a:spcBef>
              <a:spcAft>
                <a:spcPts val="0"/>
              </a:spcAft>
              <a:buNone/>
            </a:pPr>
            <a:endParaRPr dirty="0"/>
          </a:p>
        </p:txBody>
      </p:sp>
      <p:sp>
        <p:nvSpPr>
          <p:cNvPr id="144" name="Google Shape;144;g370a1cd1218_0_757:notes">
            <a:extLst>
              <a:ext uri="{FF2B5EF4-FFF2-40B4-BE49-F238E27FC236}">
                <a16:creationId xmlns:a16="http://schemas.microsoft.com/office/drawing/2014/main" id="{25775883-37AD-6054-0177-E9F35C5935F0}"/>
              </a:ext>
            </a:extLst>
          </p:cNvPr>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3445802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dirty="0"/>
              <a:t>Title:</a:t>
            </a:r>
            <a:r>
              <a:rPr lang="en-US" sz="1100" dirty="0"/>
              <a:t> </a:t>
            </a:r>
            <a:r>
              <a:rPr lang="en-US" sz="1100" i="1" dirty="0"/>
              <a:t>CDKTF: The Missing Developer Bridge</a:t>
            </a:r>
            <a:br>
              <a:rPr lang="en-US" sz="1100" i="1" dirty="0"/>
            </a:br>
            <a:r>
              <a:rPr lang="en-US" sz="1100" dirty="0"/>
              <a:t> 🕒 </a:t>
            </a:r>
            <a:r>
              <a:rPr lang="en-US" sz="1100" i="1" dirty="0"/>
              <a:t>~2 min</a:t>
            </a:r>
            <a:endParaRPr sz="1100" i="1" dirty="0"/>
          </a:p>
          <a:p>
            <a:pPr marL="0" lvl="0" indent="0" algn="l" rtl="0">
              <a:lnSpc>
                <a:spcPct val="115000"/>
              </a:lnSpc>
              <a:spcBef>
                <a:spcPts val="1200"/>
              </a:spcBef>
              <a:spcAft>
                <a:spcPts val="0"/>
              </a:spcAft>
              <a:buClr>
                <a:schemeClr val="dk1"/>
              </a:buClr>
              <a:buSzPts val="1100"/>
              <a:buFont typeface="Arial"/>
              <a:buNone/>
            </a:pPr>
            <a:r>
              <a:rPr lang="en-US" sz="1100" b="1" dirty="0"/>
              <a:t>Message:</a:t>
            </a:r>
            <a:r>
              <a:rPr lang="en-US" sz="1100" dirty="0"/>
              <a:t> CDKTF brought flexibility without throwing out Terraform.</a:t>
            </a:r>
            <a:br>
              <a:rPr lang="en-US" sz="1100" dirty="0"/>
            </a:br>
            <a:r>
              <a:rPr lang="en-US" sz="1100" dirty="0"/>
              <a:t> </a:t>
            </a:r>
            <a:r>
              <a:rPr lang="en-US" sz="1100" b="1" dirty="0"/>
              <a:t>Bullet points:</a:t>
            </a:r>
            <a:endParaRPr sz="1100" b="1" dirty="0"/>
          </a:p>
          <a:p>
            <a:pPr marL="457200" lvl="0" indent="-298450" algn="l" rtl="0">
              <a:lnSpc>
                <a:spcPct val="115000"/>
              </a:lnSpc>
              <a:spcBef>
                <a:spcPts val="1200"/>
              </a:spcBef>
              <a:spcAft>
                <a:spcPts val="0"/>
              </a:spcAft>
              <a:buClr>
                <a:schemeClr val="dk1"/>
              </a:buClr>
              <a:buSzPts val="1100"/>
              <a:buChar char="●"/>
            </a:pPr>
            <a:r>
              <a:rPr lang="en-US" sz="1100" dirty="0"/>
              <a:t>Write Terraform in TypeScript</a:t>
            </a:r>
            <a:endParaRPr sz="1100" dirty="0"/>
          </a:p>
          <a:p>
            <a:pPr marL="457200" lvl="0" indent="-298450" algn="l" rtl="0">
              <a:lnSpc>
                <a:spcPct val="115000"/>
              </a:lnSpc>
              <a:spcBef>
                <a:spcPts val="0"/>
              </a:spcBef>
              <a:spcAft>
                <a:spcPts val="0"/>
              </a:spcAft>
              <a:buClr>
                <a:schemeClr val="dk1"/>
              </a:buClr>
              <a:buSzPts val="1100"/>
              <a:buChar char="●"/>
            </a:pPr>
            <a:r>
              <a:rPr lang="en-US" sz="1100" dirty="0"/>
              <a:t>Reuse existing Terraform modules</a:t>
            </a:r>
            <a:endParaRPr sz="1100" dirty="0"/>
          </a:p>
          <a:p>
            <a:pPr marL="457200" lvl="0" indent="-298450" algn="l" rtl="0">
              <a:lnSpc>
                <a:spcPct val="115000"/>
              </a:lnSpc>
              <a:spcBef>
                <a:spcPts val="0"/>
              </a:spcBef>
              <a:spcAft>
                <a:spcPts val="0"/>
              </a:spcAft>
              <a:buClr>
                <a:schemeClr val="dk1"/>
              </a:buClr>
              <a:buSzPts val="1100"/>
              <a:buChar char="●"/>
            </a:pPr>
            <a:r>
              <a:rPr lang="en-US" sz="1100" dirty="0"/>
              <a:t>Seamlessly integrates with Terraform plan/apply, state backends, Atlantis</a:t>
            </a:r>
            <a:endParaRPr sz="1100" dirty="0"/>
          </a:p>
          <a:p>
            <a:pPr marL="457200" lvl="0" indent="-298450" algn="l" rtl="0">
              <a:lnSpc>
                <a:spcPct val="115000"/>
              </a:lnSpc>
              <a:spcBef>
                <a:spcPts val="0"/>
              </a:spcBef>
              <a:spcAft>
                <a:spcPts val="0"/>
              </a:spcAft>
              <a:buClr>
                <a:schemeClr val="dk1"/>
              </a:buClr>
              <a:buSzPts val="1100"/>
              <a:buChar char="●"/>
            </a:pPr>
            <a:r>
              <a:rPr lang="en-US" sz="1100" dirty="0"/>
              <a:t>Gradual migration: one module at a time</a:t>
            </a:r>
            <a:endParaRPr sz="1100" dirty="0"/>
          </a:p>
          <a:p>
            <a:pPr marL="457200" lvl="0" indent="-298450" algn="l" rtl="0">
              <a:lnSpc>
                <a:spcPct val="115000"/>
              </a:lnSpc>
              <a:spcBef>
                <a:spcPts val="0"/>
              </a:spcBef>
              <a:spcAft>
                <a:spcPts val="0"/>
              </a:spcAft>
              <a:buClr>
                <a:schemeClr val="dk1"/>
              </a:buClr>
              <a:buSzPts val="1100"/>
              <a:buChar char="●"/>
            </a:pPr>
            <a:r>
              <a:rPr lang="en-US" sz="1100" dirty="0"/>
              <a:t>Use loops, conditions, libraries, tests → more dev-friendly</a:t>
            </a:r>
            <a:br>
              <a:rPr lang="en-US" sz="1100" dirty="0"/>
            </a:br>
            <a:r>
              <a:rPr lang="en-US" sz="1100" dirty="0"/>
              <a:t> ✅ Lower barrier for product teams</a:t>
            </a:r>
            <a:endParaRPr sz="1100" dirty="0"/>
          </a:p>
          <a:p>
            <a:pPr marL="0" lvl="0" indent="0" algn="l" rtl="0">
              <a:lnSpc>
                <a:spcPct val="100000"/>
              </a:lnSpc>
              <a:spcBef>
                <a:spcPts val="1200"/>
              </a:spcBef>
              <a:spcAft>
                <a:spcPts val="0"/>
              </a:spcAft>
              <a:buSzPts val="1400"/>
              <a:buNone/>
            </a:pPr>
            <a:endParaRPr dirty="0"/>
          </a:p>
        </p:txBody>
      </p:sp>
      <p:sp>
        <p:nvSpPr>
          <p:cNvPr id="153" name="Google Shape;15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0a1cd1218_1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i="1" dirty="0"/>
              <a:t>Why We Didn't Switch to AWS CDK</a:t>
            </a:r>
            <a:br>
              <a:rPr lang="en-US" sz="1100" i="1" dirty="0"/>
            </a:br>
            <a:r>
              <a:rPr lang="en-US" sz="1100" dirty="0"/>
              <a:t> 🕒 </a:t>
            </a:r>
            <a:r>
              <a:rPr lang="en-US" sz="1100" i="1" dirty="0"/>
              <a:t>~1.5 min</a:t>
            </a:r>
            <a:endParaRPr sz="1100" i="1" dirty="0"/>
          </a:p>
          <a:p>
            <a:pPr marL="0" lvl="0" indent="0" algn="l" rtl="0">
              <a:lnSpc>
                <a:spcPct val="115000"/>
              </a:lnSpc>
              <a:spcBef>
                <a:spcPts val="1200"/>
              </a:spcBef>
              <a:spcAft>
                <a:spcPts val="0"/>
              </a:spcAft>
              <a:buClr>
                <a:schemeClr val="dk1"/>
              </a:buClr>
              <a:buSzPts val="1100"/>
              <a:buFont typeface="Arial"/>
              <a:buNone/>
            </a:pPr>
            <a:r>
              <a:rPr lang="en-US" sz="1100" b="1" dirty="0"/>
              <a:t>Message:</a:t>
            </a:r>
            <a:r>
              <a:rPr lang="en-US" sz="1100" dirty="0"/>
              <a:t> The migration cost was too high and trade-offs too steep.</a:t>
            </a:r>
            <a:br>
              <a:rPr lang="en-US" sz="1100" dirty="0"/>
            </a:br>
            <a:r>
              <a:rPr lang="en-US" sz="1100" dirty="0"/>
              <a:t> </a:t>
            </a:r>
            <a:r>
              <a:rPr lang="en-US" sz="1100" b="1" dirty="0"/>
              <a:t>Bullet points:</a:t>
            </a:r>
            <a:endParaRPr sz="1100" b="1" dirty="0"/>
          </a:p>
          <a:p>
            <a:pPr marL="457200" lvl="0" indent="-298450" algn="l" rtl="0">
              <a:lnSpc>
                <a:spcPct val="115000"/>
              </a:lnSpc>
              <a:spcBef>
                <a:spcPts val="1200"/>
              </a:spcBef>
              <a:spcAft>
                <a:spcPts val="0"/>
              </a:spcAft>
              <a:buClr>
                <a:schemeClr val="dk1"/>
              </a:buClr>
              <a:buSzPts val="1100"/>
              <a:buChar char="●"/>
            </a:pPr>
            <a:r>
              <a:rPr lang="en-US" sz="1100" dirty="0"/>
              <a:t>Full rewrite + CloudFormation limitations</a:t>
            </a:r>
            <a:endParaRPr sz="1100" dirty="0"/>
          </a:p>
          <a:p>
            <a:pPr marL="457200" lvl="0" indent="-298450" algn="l" rtl="0">
              <a:lnSpc>
                <a:spcPct val="115000"/>
              </a:lnSpc>
              <a:spcBef>
                <a:spcPts val="0"/>
              </a:spcBef>
              <a:spcAft>
                <a:spcPts val="0"/>
              </a:spcAft>
              <a:buClr>
                <a:schemeClr val="dk1"/>
              </a:buClr>
              <a:buSzPts val="1100"/>
              <a:buChar char="●"/>
            </a:pPr>
            <a:r>
              <a:rPr lang="en-US" sz="1100" dirty="0"/>
              <a:t>No reuse of Terraform state/modules</a:t>
            </a:r>
            <a:endParaRPr sz="1100" dirty="0"/>
          </a:p>
          <a:p>
            <a:pPr marL="457200" lvl="0" indent="-298450" algn="l" rtl="0">
              <a:lnSpc>
                <a:spcPct val="115000"/>
              </a:lnSpc>
              <a:spcBef>
                <a:spcPts val="0"/>
              </a:spcBef>
              <a:spcAft>
                <a:spcPts val="0"/>
              </a:spcAft>
              <a:buClr>
                <a:schemeClr val="dk1"/>
              </a:buClr>
              <a:buSzPts val="1100"/>
              <a:buChar char="●"/>
            </a:pPr>
            <a:r>
              <a:rPr lang="en-US" sz="1100" dirty="0"/>
              <a:t>Lack of multi-cloud support (e.g., Datadog, GitHub)</a:t>
            </a:r>
            <a:endParaRPr sz="1100" dirty="0"/>
          </a:p>
          <a:p>
            <a:pPr marL="457200" lvl="0" indent="-298450" algn="l" rtl="0">
              <a:lnSpc>
                <a:spcPct val="115000"/>
              </a:lnSpc>
              <a:spcBef>
                <a:spcPts val="0"/>
              </a:spcBef>
              <a:spcAft>
                <a:spcPts val="0"/>
              </a:spcAft>
              <a:buClr>
                <a:schemeClr val="dk1"/>
              </a:buClr>
              <a:buSzPts val="1100"/>
              <a:buChar char="●"/>
            </a:pPr>
            <a:r>
              <a:rPr lang="en-US" sz="1100" dirty="0"/>
              <a:t>No plan output, drift detection weaker</a:t>
            </a:r>
            <a:endParaRPr sz="1100" dirty="0"/>
          </a:p>
          <a:p>
            <a:pPr marL="457200" lvl="0" indent="-298450" algn="l" rtl="0">
              <a:lnSpc>
                <a:spcPct val="115000"/>
              </a:lnSpc>
              <a:spcBef>
                <a:spcPts val="0"/>
              </a:spcBef>
              <a:spcAft>
                <a:spcPts val="0"/>
              </a:spcAft>
              <a:buClr>
                <a:schemeClr val="dk1"/>
              </a:buClr>
              <a:buSzPts val="1100"/>
              <a:buChar char="●"/>
            </a:pPr>
            <a:r>
              <a:rPr lang="en-US" sz="1100" dirty="0"/>
              <a:t>Renames = resource replacements</a:t>
            </a:r>
            <a:br>
              <a:rPr lang="en-US" sz="1100" dirty="0"/>
            </a:br>
            <a:r>
              <a:rPr lang="en-US" sz="1100" dirty="0"/>
              <a:t> 💥 Too risky for a Terraform-native team</a:t>
            </a:r>
            <a:endParaRPr sz="1100" dirty="0"/>
          </a:p>
          <a:p>
            <a:pPr marL="0" lvl="0" indent="0" algn="l" rtl="0">
              <a:spcBef>
                <a:spcPts val="1200"/>
              </a:spcBef>
              <a:spcAft>
                <a:spcPts val="0"/>
              </a:spcAft>
              <a:buNone/>
            </a:pPr>
            <a:endParaRPr dirty="0"/>
          </a:p>
        </p:txBody>
      </p:sp>
      <p:sp>
        <p:nvSpPr>
          <p:cNvPr id="166" name="Google Shape;166;g370a1cd1218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70a1cd1218_1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g370a1cd1218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b="1" dirty="0"/>
              <a:t>Title:</a:t>
            </a:r>
            <a:r>
              <a:rPr lang="en-US" dirty="0"/>
              <a:t> </a:t>
            </a:r>
            <a:r>
              <a:rPr lang="en-US" i="1" dirty="0" err="1"/>
              <a:t>TerraConstructs</a:t>
            </a:r>
            <a:r>
              <a:rPr lang="en-US" i="1" dirty="0"/>
              <a:t>: CDKTF with AWSCDK Power</a:t>
            </a:r>
            <a:br>
              <a:rPr lang="en-US" i="1" dirty="0"/>
            </a:br>
            <a:r>
              <a:rPr lang="en-US" i="1" dirty="0"/>
              <a:t> 🕒 ~2 min</a:t>
            </a:r>
            <a:endParaRPr lang="en-US" dirty="0"/>
          </a:p>
          <a:p>
            <a:r>
              <a:rPr lang="en-US" b="1" dirty="0"/>
              <a:t>Message:</a:t>
            </a:r>
            <a:r>
              <a:rPr lang="en-US" dirty="0"/>
              <a:t> </a:t>
            </a:r>
            <a:r>
              <a:rPr lang="en-US" dirty="0" err="1"/>
              <a:t>TerraConstructs</a:t>
            </a:r>
            <a:r>
              <a:rPr lang="en-US" dirty="0"/>
              <a:t> brought the missing L2 magic to CDKTF.</a:t>
            </a:r>
            <a:br>
              <a:rPr lang="en-US" dirty="0"/>
            </a:br>
            <a:r>
              <a:rPr lang="en-US" dirty="0"/>
              <a:t> </a:t>
            </a:r>
            <a:r>
              <a:rPr lang="en-US" b="1" dirty="0"/>
              <a:t>Bullet points:</a:t>
            </a:r>
            <a:endParaRPr lang="en-US" dirty="0"/>
          </a:p>
          <a:p>
            <a:pPr marL="171450" indent="-171450">
              <a:buChar char="•"/>
            </a:pPr>
            <a:r>
              <a:rPr lang="en-US" dirty="0"/>
              <a:t>Open-source, Apache 2.0 licensed</a:t>
            </a:r>
          </a:p>
          <a:p>
            <a:pPr marL="171450" indent="-171450">
              <a:buChar char="•"/>
            </a:pPr>
            <a:r>
              <a:rPr lang="en-US" dirty="0"/>
              <a:t>Adds rich AWS constructs to CDKTF (like aws-</a:t>
            </a:r>
            <a:r>
              <a:rPr lang="en-US" dirty="0" err="1"/>
              <a:t>cdk</a:t>
            </a:r>
            <a:r>
              <a:rPr lang="en-US" dirty="0"/>
              <a:t>-lib does for AWS CDK)</a:t>
            </a:r>
          </a:p>
          <a:p>
            <a:pPr marL="171450" indent="-171450">
              <a:buChar char="•"/>
            </a:pPr>
            <a:r>
              <a:rPr lang="en-US" dirty="0"/>
              <a:t>Encapsulates complex patterns (e.g., Lambda + API Gateway + IAM)</a:t>
            </a:r>
          </a:p>
          <a:p>
            <a:pPr marL="171450" indent="-171450">
              <a:buChar char="•"/>
            </a:pPr>
            <a:r>
              <a:rPr lang="en-US" dirty="0"/>
              <a:t>Still uses Terraform under the hood</a:t>
            </a:r>
          </a:p>
          <a:p>
            <a:pPr marL="171450" indent="-171450">
              <a:buChar char="•"/>
            </a:pPr>
            <a:r>
              <a:rPr lang="en-US" dirty="0"/>
              <a:t>Works with existing Terraform CI/CD pipelines</a:t>
            </a:r>
            <a:br>
              <a:rPr lang="en-US" dirty="0"/>
            </a:br>
            <a:r>
              <a:rPr lang="en-US" dirty="0"/>
              <a:t> 🎯 Best of both worlds: AWS CDK-like DX with Terraform compatibility</a:t>
            </a:r>
          </a:p>
          <a:p>
            <a:pPr marL="0" lvl="0" indent="0" algn="l">
              <a:lnSpc>
                <a:spcPct val="100000"/>
              </a:lnSpc>
              <a:spcBef>
                <a:spcPts val="0"/>
              </a:spcBef>
              <a:spcAft>
                <a:spcPts val="0"/>
              </a:spcAft>
              <a:buSzPts val="1400"/>
              <a:buNone/>
            </a:pPr>
            <a:endParaRPr lang="en-US" dirty="0"/>
          </a:p>
        </p:txBody>
      </p:sp>
      <p:sp>
        <p:nvSpPr>
          <p:cNvPr id="181" name="Google Shape;1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70a1cd1218_1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nSpc>
                <a:spcPct val="115000"/>
              </a:lnSpc>
              <a:spcBef>
                <a:spcPts val="1200"/>
              </a:spcBef>
              <a:buClr>
                <a:schemeClr val="dk1"/>
              </a:buClr>
              <a:buSzPts val="1100"/>
            </a:pPr>
            <a:r>
              <a:rPr lang="en-US" sz="1100" b="1" dirty="0"/>
              <a:t>@Vincent: UPDATE QR CODE TO LANDING PAGE</a:t>
            </a:r>
          </a:p>
          <a:p>
            <a:pPr marL="0" indent="0">
              <a:lnSpc>
                <a:spcPct val="115000"/>
              </a:lnSpc>
              <a:spcBef>
                <a:spcPts val="1200"/>
              </a:spcBef>
              <a:buClr>
                <a:schemeClr val="dk1"/>
              </a:buClr>
              <a:buSzPts val="1100"/>
            </a:pPr>
            <a:endParaRPr lang="en-US" sz="1100" b="1" dirty="0"/>
          </a:p>
          <a:p>
            <a:pPr marL="0" indent="0">
              <a:lnSpc>
                <a:spcPct val="115000"/>
              </a:lnSpc>
              <a:spcBef>
                <a:spcPts val="1200"/>
              </a:spcBef>
              <a:buClr>
                <a:schemeClr val="dk1"/>
              </a:buClr>
              <a:buSzPts val="1100"/>
            </a:pPr>
            <a:endParaRPr lang="en-US" sz="1100" b="1" dirty="0"/>
          </a:p>
          <a:p>
            <a:pPr marL="0" indent="0">
              <a:lnSpc>
                <a:spcPct val="115000"/>
              </a:lnSpc>
              <a:spcBef>
                <a:spcPts val="1200"/>
              </a:spcBef>
              <a:buClr>
                <a:schemeClr val="dk1"/>
              </a:buClr>
              <a:buSzPts val="1100"/>
            </a:pPr>
            <a:r>
              <a:rPr lang="en-US" sz="1100" b="1" dirty="0"/>
              <a:t>We just started building this open source library and if you're interested</a:t>
            </a:r>
          </a:p>
          <a:p>
            <a:pPr marL="0" indent="0">
              <a:lnSpc>
                <a:spcPct val="114999"/>
              </a:lnSpc>
              <a:spcBef>
                <a:spcPts val="1200"/>
              </a:spcBef>
              <a:buSzPts val="1100"/>
            </a:pPr>
            <a:endParaRPr lang="en-US" sz="1100" b="1" dirty="0"/>
          </a:p>
          <a:p>
            <a:pPr marL="0" indent="0">
              <a:lnSpc>
                <a:spcPct val="114999"/>
              </a:lnSpc>
              <a:spcBef>
                <a:spcPts val="1200"/>
              </a:spcBef>
              <a:buSzPts val="1100"/>
            </a:pPr>
            <a:r>
              <a:rPr lang="en-US" sz="1100" b="1" dirty="0"/>
              <a:t>Where is the adoption of </a:t>
            </a:r>
            <a:r>
              <a:rPr lang="en-US" sz="1100" b="1" dirty="0" err="1"/>
              <a:t>TerraConstructs</a:t>
            </a:r>
            <a:r>
              <a:rPr lang="en-US" sz="1100" b="1" dirty="0"/>
              <a:t> path and how does it look like at Handshakes.</a:t>
            </a:r>
          </a:p>
          <a:p>
            <a:pPr marL="0" indent="0">
              <a:lnSpc>
                <a:spcPct val="114999"/>
              </a:lnSpc>
              <a:spcBef>
                <a:spcPts val="1200"/>
              </a:spcBef>
              <a:buSzPts val="1100"/>
            </a:pPr>
            <a:endParaRPr lang="en-US" sz="1100" b="1" dirty="0"/>
          </a:p>
          <a:p>
            <a:pPr marL="0" lvl="0" indent="0" algn="l">
              <a:lnSpc>
                <a:spcPct val="114999"/>
              </a:lnSpc>
              <a:spcBef>
                <a:spcPts val="1200"/>
              </a:spcBef>
              <a:spcAft>
                <a:spcPts val="0"/>
              </a:spcAft>
              <a:buSzPts val="1100"/>
              <a:buFont typeface="Arial"/>
              <a:buNone/>
            </a:pPr>
            <a:r>
              <a:rPr lang="en-US" sz="1100" b="1" dirty="0"/>
              <a:t>Title:</a:t>
            </a:r>
            <a:r>
              <a:rPr lang="en-US" sz="1100" dirty="0"/>
              <a:t> </a:t>
            </a:r>
            <a:r>
              <a:rPr lang="en-US" sz="1100" i="1" dirty="0" err="1"/>
              <a:t>TerraConstructs</a:t>
            </a:r>
            <a:r>
              <a:rPr lang="en-US" sz="1100" i="1" dirty="0"/>
              <a:t>: CDKTF with AWSCDK Power</a:t>
            </a:r>
            <a:br>
              <a:rPr lang="en-US" sz="1100" i="1" dirty="0"/>
            </a:br>
            <a:r>
              <a:rPr lang="en-US" sz="1100" dirty="0"/>
              <a:t> 🕒 </a:t>
            </a:r>
            <a:r>
              <a:rPr lang="en-US" sz="1100" i="1" dirty="0"/>
              <a:t>~2 min</a:t>
            </a:r>
            <a:endParaRPr sz="1100" i="1" dirty="0"/>
          </a:p>
          <a:p>
            <a:pPr marL="0" lvl="0" indent="0" algn="l" rtl="0">
              <a:lnSpc>
                <a:spcPct val="115000"/>
              </a:lnSpc>
              <a:spcBef>
                <a:spcPts val="1200"/>
              </a:spcBef>
              <a:spcAft>
                <a:spcPts val="0"/>
              </a:spcAft>
              <a:buClr>
                <a:schemeClr val="dk1"/>
              </a:buClr>
              <a:buSzPts val="1100"/>
              <a:buFont typeface="Arial"/>
              <a:buNone/>
            </a:pPr>
            <a:r>
              <a:rPr lang="en-US" sz="1100" b="1" dirty="0"/>
              <a:t>Message:</a:t>
            </a:r>
            <a:r>
              <a:rPr lang="en-US" sz="1100" dirty="0"/>
              <a:t> </a:t>
            </a:r>
            <a:r>
              <a:rPr lang="en-US" sz="1100" dirty="0" err="1"/>
              <a:t>TerraConstructs</a:t>
            </a:r>
            <a:r>
              <a:rPr lang="en-US" sz="1100" dirty="0"/>
              <a:t> brought the missing L2 magic to CDKTF.</a:t>
            </a:r>
            <a:br>
              <a:rPr lang="en-US" sz="1100" dirty="0"/>
            </a:br>
            <a:r>
              <a:rPr lang="en-US" sz="1100" dirty="0"/>
              <a:t> </a:t>
            </a:r>
            <a:r>
              <a:rPr lang="en-US" sz="1100" b="1" dirty="0"/>
              <a:t>Bullet points:</a:t>
            </a:r>
            <a:endParaRPr sz="1100" b="1" dirty="0"/>
          </a:p>
          <a:p>
            <a:pPr marL="457200" lvl="0" indent="-298450" algn="l" rtl="0">
              <a:lnSpc>
                <a:spcPct val="115000"/>
              </a:lnSpc>
              <a:spcBef>
                <a:spcPts val="1200"/>
              </a:spcBef>
              <a:spcAft>
                <a:spcPts val="0"/>
              </a:spcAft>
              <a:buClr>
                <a:schemeClr val="dk1"/>
              </a:buClr>
              <a:buSzPts val="1100"/>
              <a:buChar char="●"/>
            </a:pPr>
            <a:r>
              <a:rPr lang="en-US" sz="1100" dirty="0"/>
              <a:t>Open-source, Apache 2.0 licensed</a:t>
            </a:r>
            <a:endParaRPr sz="1100" dirty="0"/>
          </a:p>
          <a:p>
            <a:pPr marL="457200" lvl="0" indent="-298450" algn="l" rtl="0">
              <a:lnSpc>
                <a:spcPct val="115000"/>
              </a:lnSpc>
              <a:spcBef>
                <a:spcPts val="0"/>
              </a:spcBef>
              <a:spcAft>
                <a:spcPts val="0"/>
              </a:spcAft>
              <a:buClr>
                <a:schemeClr val="dk1"/>
              </a:buClr>
              <a:buSzPts val="1100"/>
              <a:buChar char="●"/>
            </a:pPr>
            <a:r>
              <a:rPr lang="en-US" sz="1100" dirty="0"/>
              <a:t>Adds rich AWS constructs to CDKTF (like aws-</a:t>
            </a:r>
            <a:r>
              <a:rPr lang="en-US" sz="1100" dirty="0" err="1"/>
              <a:t>cdk</a:t>
            </a:r>
            <a:r>
              <a:rPr lang="en-US" sz="1100" dirty="0"/>
              <a:t>-lib does for AWS CDK)</a:t>
            </a:r>
            <a:endParaRPr sz="1100" dirty="0"/>
          </a:p>
          <a:p>
            <a:pPr marL="457200" lvl="0" indent="-298450" algn="l" rtl="0">
              <a:lnSpc>
                <a:spcPct val="115000"/>
              </a:lnSpc>
              <a:spcBef>
                <a:spcPts val="0"/>
              </a:spcBef>
              <a:spcAft>
                <a:spcPts val="0"/>
              </a:spcAft>
              <a:buClr>
                <a:schemeClr val="dk1"/>
              </a:buClr>
              <a:buSzPts val="1100"/>
              <a:buChar char="●"/>
            </a:pPr>
            <a:r>
              <a:rPr lang="en-US" sz="1100" dirty="0"/>
              <a:t>Encapsulates complex patterns (e.g., Lambda + API Gateway + IAM)</a:t>
            </a:r>
            <a:endParaRPr sz="1100" dirty="0"/>
          </a:p>
          <a:p>
            <a:pPr marL="457200" lvl="0" indent="-298450" algn="l" rtl="0">
              <a:lnSpc>
                <a:spcPct val="115000"/>
              </a:lnSpc>
              <a:spcBef>
                <a:spcPts val="0"/>
              </a:spcBef>
              <a:spcAft>
                <a:spcPts val="0"/>
              </a:spcAft>
              <a:buClr>
                <a:schemeClr val="dk1"/>
              </a:buClr>
              <a:buSzPts val="1100"/>
              <a:buChar char="●"/>
            </a:pPr>
            <a:r>
              <a:rPr lang="en-US" sz="1100" dirty="0"/>
              <a:t>Still uses Terraform under the hood</a:t>
            </a:r>
            <a:endParaRPr sz="1100" dirty="0"/>
          </a:p>
          <a:p>
            <a:pPr marL="457200" lvl="0" indent="-298450" algn="l" rtl="0">
              <a:lnSpc>
                <a:spcPct val="115000"/>
              </a:lnSpc>
              <a:spcBef>
                <a:spcPts val="0"/>
              </a:spcBef>
              <a:spcAft>
                <a:spcPts val="0"/>
              </a:spcAft>
              <a:buClr>
                <a:schemeClr val="dk1"/>
              </a:buClr>
              <a:buSzPts val="1100"/>
              <a:buChar char="●"/>
            </a:pPr>
            <a:r>
              <a:rPr lang="en-US" sz="1100" dirty="0"/>
              <a:t>Works with existing Terraform CI/CD pipelines</a:t>
            </a:r>
            <a:br>
              <a:rPr lang="en-US" sz="1100" dirty="0"/>
            </a:br>
            <a:r>
              <a:rPr lang="en-US" sz="1100" dirty="0"/>
              <a:t> 🎯 Best of both worlds: AWS CDK-like DX with Terraform compatibility</a:t>
            </a:r>
            <a:endParaRPr sz="1100" dirty="0"/>
          </a:p>
          <a:p>
            <a:pPr marL="0" lvl="0" indent="0" algn="l" rtl="0">
              <a:spcBef>
                <a:spcPts val="1200"/>
              </a:spcBef>
              <a:spcAft>
                <a:spcPts val="0"/>
              </a:spcAft>
              <a:buNone/>
            </a:pPr>
            <a:endParaRPr dirty="0"/>
          </a:p>
        </p:txBody>
      </p:sp>
      <p:sp>
        <p:nvSpPr>
          <p:cNvPr id="188" name="Google Shape;188;g370a1cd1218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dirty="0">
                <a:effectLst/>
              </a:rPr>
              <a:t>Hi Everyone, welcome to the next session!</a:t>
            </a:r>
          </a:p>
          <a:p>
            <a:endParaRPr lang="en-US" dirty="0">
              <a:effectLst/>
            </a:endParaRPr>
          </a:p>
          <a:p>
            <a:r>
              <a:rPr lang="en-US" dirty="0">
                <a:effectLst/>
              </a:rPr>
              <a:t>This session is about modern tools and approaches towards infrastructure management</a:t>
            </a:r>
          </a:p>
          <a:p>
            <a:endParaRPr lang="en-US" dirty="0">
              <a:effectLst/>
            </a:endParaRPr>
          </a:p>
          <a:p>
            <a:r>
              <a:rPr lang="en-US" dirty="0">
                <a:effectLst/>
              </a:rPr>
              <a:t>We will first provide an overview of how Infrastructure evolved over the years</a:t>
            </a:r>
          </a:p>
          <a:p>
            <a:r>
              <a:rPr lang="en-US" dirty="0">
                <a:effectLst/>
              </a:rPr>
              <a:t>Highlighting key drivers behind how this evolution happened</a:t>
            </a:r>
          </a:p>
          <a:p>
            <a:r>
              <a:rPr lang="en-US" dirty="0">
                <a:effectLst/>
              </a:rPr>
              <a:t>And provide an overview of the problem many organizations faced including us</a:t>
            </a:r>
          </a:p>
          <a:p>
            <a:r>
              <a:rPr lang="en-US" dirty="0">
                <a:effectLst/>
              </a:rPr>
              <a:t>Providing  a demonstration of an approach we consider ideal</a:t>
            </a:r>
          </a:p>
        </p:txBody>
      </p:sp>
      <p:sp>
        <p:nvSpPr>
          <p:cNvPr id="80" name="Google Shape;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345D47D3-2F97-056E-132B-B6603D55C822}"/>
            </a:ext>
          </a:extLst>
        </p:cNvPr>
        <p:cNvGrpSpPr/>
        <p:nvPr/>
      </p:nvGrpSpPr>
      <p:grpSpPr>
        <a:xfrm>
          <a:off x="0" y="0"/>
          <a:ext cx="0" cy="0"/>
          <a:chOff x="0" y="0"/>
          <a:chExt cx="0" cy="0"/>
        </a:xfrm>
      </p:grpSpPr>
      <p:sp>
        <p:nvSpPr>
          <p:cNvPr id="187" name="Google Shape;187;g370a1cd1218_1_20:notes">
            <a:extLst>
              <a:ext uri="{FF2B5EF4-FFF2-40B4-BE49-F238E27FC236}">
                <a16:creationId xmlns:a16="http://schemas.microsoft.com/office/drawing/2014/main" id="{7A1D55F0-AA02-B3FF-536C-A7C49AF751D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b="1" dirty="0"/>
              <a:t>Quick recap</a:t>
            </a:r>
            <a:r>
              <a:rPr lang="en-US" dirty="0"/>
              <a:t> of what it looks like to use these</a:t>
            </a:r>
            <a:r>
              <a:rPr lang="en-US" b="1" dirty="0"/>
              <a:t> higher level abstractions</a:t>
            </a:r>
            <a:r>
              <a:rPr lang="en-US" dirty="0"/>
              <a:t> for our product engineers</a:t>
            </a:r>
          </a:p>
          <a:p>
            <a:pPr marL="0" lvl="0" indent="0" algn="l" rtl="0">
              <a:spcBef>
                <a:spcPts val="1200"/>
              </a:spcBef>
              <a:spcAft>
                <a:spcPts val="0"/>
              </a:spcAft>
              <a:buNone/>
            </a:pPr>
            <a:endParaRPr lang="en-US" dirty="0"/>
          </a:p>
          <a:p>
            <a:pPr marL="0" lvl="0" indent="0" algn="l" rtl="0">
              <a:spcBef>
                <a:spcPts val="1200"/>
              </a:spcBef>
              <a:spcAft>
                <a:spcPts val="0"/>
              </a:spcAft>
              <a:buNone/>
            </a:pPr>
            <a:r>
              <a:rPr lang="en-US" dirty="0"/>
              <a:t>In the next few slides we will focus on this example of an ECS Service backed by a </a:t>
            </a:r>
            <a:r>
              <a:rPr lang="en-US" b="1" err="1"/>
              <a:t>Fargate</a:t>
            </a:r>
            <a:r>
              <a:rPr lang="en-US" b="1" dirty="0"/>
              <a:t> </a:t>
            </a:r>
            <a:r>
              <a:rPr lang="en-US" dirty="0"/>
              <a:t>Capacity Provider to deploy </a:t>
            </a:r>
            <a:r>
              <a:rPr lang="en-US" b="1" dirty="0"/>
              <a:t>autoscaling containers</a:t>
            </a:r>
          </a:p>
          <a:p>
            <a:pPr marL="0" indent="0">
              <a:spcBef>
                <a:spcPts val="1200"/>
              </a:spcBef>
            </a:pPr>
            <a:endParaRPr lang="en-US" dirty="0"/>
          </a:p>
          <a:p>
            <a:pPr marL="0" lvl="0" indent="0" algn="l" rtl="0">
              <a:spcBef>
                <a:spcPts val="1200"/>
              </a:spcBef>
              <a:spcAft>
                <a:spcPts val="0"/>
              </a:spcAft>
              <a:buNone/>
            </a:pPr>
            <a:r>
              <a:rPr lang="en-US" dirty="0"/>
              <a:t>We will integrate into several different environment where a “Landing Zone” has been provisioned by the networking / platform team, providing the VPC, shared ECS cluster (with preconfigured provisioners) and existing Ingress Load Balancers and target groups.</a:t>
            </a:r>
            <a:endParaRPr dirty="0"/>
          </a:p>
        </p:txBody>
      </p:sp>
      <p:sp>
        <p:nvSpPr>
          <p:cNvPr id="188" name="Google Shape;188;g370a1cd1218_1_20:notes">
            <a:extLst>
              <a:ext uri="{FF2B5EF4-FFF2-40B4-BE49-F238E27FC236}">
                <a16:creationId xmlns:a16="http://schemas.microsoft.com/office/drawing/2014/main" id="{45192333-3BF6-C8C4-F8FD-7B2A93F71A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066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F7DE1D5F-E538-BD05-C674-316B876D9741}"/>
            </a:ext>
          </a:extLst>
        </p:cNvPr>
        <p:cNvGrpSpPr/>
        <p:nvPr/>
      </p:nvGrpSpPr>
      <p:grpSpPr>
        <a:xfrm>
          <a:off x="0" y="0"/>
          <a:ext cx="0" cy="0"/>
          <a:chOff x="0" y="0"/>
          <a:chExt cx="0" cy="0"/>
        </a:xfrm>
      </p:grpSpPr>
      <p:sp>
        <p:nvSpPr>
          <p:cNvPr id="187" name="Google Shape;187;g370a1cd1218_1_20:notes">
            <a:extLst>
              <a:ext uri="{FF2B5EF4-FFF2-40B4-BE49-F238E27FC236}">
                <a16:creationId xmlns:a16="http://schemas.microsoft.com/office/drawing/2014/main" id="{AE975F41-64A9-2EF6-7469-0F42C49B5B1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dirty="0"/>
              <a:t>Now how does the </a:t>
            </a:r>
            <a:r>
              <a:rPr lang="en-US" b="1" dirty="0"/>
              <a:t>development workflows</a:t>
            </a:r>
            <a:r>
              <a:rPr lang="en-US" dirty="0"/>
              <a:t> practically look like for our Product Engineers?</a:t>
            </a:r>
          </a:p>
          <a:p>
            <a:pPr marL="0" lvl="0" indent="0" algn="l" rtl="0">
              <a:spcBef>
                <a:spcPts val="1200"/>
              </a:spcBef>
              <a:spcAft>
                <a:spcPts val="0"/>
              </a:spcAft>
              <a:buNone/>
            </a:pPr>
            <a:endParaRPr lang="en-US" dirty="0"/>
          </a:p>
          <a:p>
            <a:pPr marL="0" lvl="0" indent="0" algn="l" rtl="0">
              <a:spcBef>
                <a:spcPts val="1200"/>
              </a:spcBef>
              <a:spcAft>
                <a:spcPts val="0"/>
              </a:spcAft>
              <a:buNone/>
            </a:pPr>
            <a:r>
              <a:rPr lang="en-US" dirty="0"/>
              <a:t>They define their infra needs (using component library) right next to their product code</a:t>
            </a:r>
          </a:p>
          <a:p>
            <a:pPr marL="0" lvl="0" indent="0" algn="l" rtl="0">
              <a:spcBef>
                <a:spcPts val="1200"/>
              </a:spcBef>
              <a:spcAft>
                <a:spcPts val="0"/>
              </a:spcAft>
              <a:buNone/>
            </a:pPr>
            <a:endParaRPr lang="en-US" dirty="0"/>
          </a:p>
          <a:p>
            <a:pPr marL="171450" indent="-171450">
              <a:spcBef>
                <a:spcPts val="1200"/>
              </a:spcBef>
              <a:buFontTx/>
              <a:buChar char="-"/>
            </a:pPr>
            <a:r>
              <a:rPr lang="en-US" dirty="0"/>
              <a:t>Re-using the tooling they are most familiar with in their </a:t>
            </a:r>
            <a:r>
              <a:rPr lang="en-US" b="1" dirty="0"/>
              <a:t>ecosystem</a:t>
            </a:r>
            <a:r>
              <a:rPr lang="en-US" dirty="0"/>
              <a:t>, for us this is </a:t>
            </a:r>
            <a:r>
              <a:rPr lang="en-US" dirty="0" err="1"/>
              <a:t>Javascript</a:t>
            </a:r>
            <a:endParaRPr lang="en-US"/>
          </a:p>
          <a:p>
            <a:pPr marL="171450" indent="-171450">
              <a:spcBef>
                <a:spcPts val="1200"/>
              </a:spcBef>
              <a:buFontTx/>
              <a:buChar char="-"/>
            </a:pPr>
            <a:r>
              <a:rPr lang="en-US" dirty="0"/>
              <a:t>Best in class tools such as </a:t>
            </a:r>
            <a:r>
              <a:rPr lang="en-US" dirty="0" err="1"/>
              <a:t>TurboRepo</a:t>
            </a:r>
            <a:r>
              <a:rPr lang="en-US" dirty="0"/>
              <a:t> for </a:t>
            </a:r>
            <a:r>
              <a:rPr lang="en-US" dirty="0" err="1"/>
              <a:t>monorepo</a:t>
            </a:r>
            <a:r>
              <a:rPr lang="en-US" dirty="0"/>
              <a:t> task running, </a:t>
            </a:r>
            <a:r>
              <a:rPr lang="en-US" dirty="0" err="1"/>
              <a:t>Pnpm</a:t>
            </a:r>
            <a:r>
              <a:rPr lang="en-US" dirty="0"/>
              <a:t> for workspaces across the </a:t>
            </a:r>
            <a:r>
              <a:rPr lang="en-US" dirty="0" err="1"/>
              <a:t>monorepo</a:t>
            </a:r>
            <a:r>
              <a:rPr lang="en-US" dirty="0"/>
              <a:t> and </a:t>
            </a:r>
            <a:r>
              <a:rPr lang="en-US" dirty="0" err="1"/>
              <a:t>ChangeSets</a:t>
            </a:r>
            <a:r>
              <a:rPr lang="en-US" dirty="0"/>
              <a:t> to automate semantic version bumps, changelog generation and release workflows</a:t>
            </a:r>
          </a:p>
          <a:p>
            <a:pPr marL="171450" lvl="0" indent="-171450" algn="l" rtl="0">
              <a:spcBef>
                <a:spcPts val="1200"/>
              </a:spcBef>
              <a:spcAft>
                <a:spcPts val="0"/>
              </a:spcAft>
              <a:buFontTx/>
              <a:buChar char="-"/>
            </a:pPr>
            <a:r>
              <a:rPr lang="en-US" dirty="0"/>
              <a:t>Because </a:t>
            </a:r>
            <a:r>
              <a:rPr lang="en-US" b="1" dirty="0"/>
              <a:t>infra is defined as a package in repo</a:t>
            </a:r>
            <a:r>
              <a:rPr lang="en-US" dirty="0"/>
              <a:t>, they can evolve it as needed by their product features</a:t>
            </a:r>
            <a:endParaRPr dirty="0"/>
          </a:p>
        </p:txBody>
      </p:sp>
      <p:sp>
        <p:nvSpPr>
          <p:cNvPr id="188" name="Google Shape;188;g370a1cd1218_1_20:notes">
            <a:extLst>
              <a:ext uri="{FF2B5EF4-FFF2-40B4-BE49-F238E27FC236}">
                <a16:creationId xmlns:a16="http://schemas.microsoft.com/office/drawing/2014/main" id="{CC60E713-EE19-F4A4-E7A8-3285C0D97A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5357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3F8CE386-C8B0-0840-4AD3-AA18E865C45A}"/>
            </a:ext>
          </a:extLst>
        </p:cNvPr>
        <p:cNvGrpSpPr/>
        <p:nvPr/>
      </p:nvGrpSpPr>
      <p:grpSpPr>
        <a:xfrm>
          <a:off x="0" y="0"/>
          <a:ext cx="0" cy="0"/>
          <a:chOff x="0" y="0"/>
          <a:chExt cx="0" cy="0"/>
        </a:xfrm>
      </p:grpSpPr>
      <p:sp>
        <p:nvSpPr>
          <p:cNvPr id="187" name="Google Shape;187;g370a1cd1218_1_20:notes">
            <a:extLst>
              <a:ext uri="{FF2B5EF4-FFF2-40B4-BE49-F238E27FC236}">
                <a16:creationId xmlns:a16="http://schemas.microsoft.com/office/drawing/2014/main" id="{EC8E2A85-2BE9-14A4-A366-B33F0F21F27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dirty="0"/>
              <a:t>Product engineers can deploy to development environments directly from their product repos (and stand up any version of services with changes required for the new feature they’re working on)</a:t>
            </a:r>
          </a:p>
          <a:p>
            <a:pPr marL="0" lvl="0" indent="0" algn="l" rtl="0">
              <a:spcBef>
                <a:spcPts val="1200"/>
              </a:spcBef>
              <a:spcAft>
                <a:spcPts val="0"/>
              </a:spcAft>
              <a:buNone/>
            </a:pPr>
            <a:endParaRPr lang="en-US" dirty="0"/>
          </a:p>
          <a:p>
            <a:pPr marL="0" indent="0">
              <a:spcBef>
                <a:spcPts val="1200"/>
              </a:spcBef>
            </a:pPr>
            <a:r>
              <a:rPr lang="en-US" dirty="0"/>
              <a:t>Here we see the autoscaling ECS </a:t>
            </a:r>
            <a:r>
              <a:rPr lang="en-US" dirty="0" err="1"/>
              <a:t>Fargate</a:t>
            </a:r>
            <a:r>
              <a:rPr lang="en-US" dirty="0"/>
              <a:t> pattern integration with existing </a:t>
            </a:r>
            <a:r>
              <a:rPr lang="en-US" dirty="0" err="1"/>
              <a:t>Vpc</a:t>
            </a:r>
            <a:r>
              <a:rPr lang="en-US" dirty="0"/>
              <a:t> / Ingress Load Balancers. CDKTF Package deployment into the Development environment </a:t>
            </a:r>
          </a:p>
          <a:p>
            <a:pPr marL="171450" indent="-171450">
              <a:spcBef>
                <a:spcPts val="1200"/>
              </a:spcBef>
              <a:buChar char="•"/>
            </a:pPr>
            <a:r>
              <a:rPr lang="en-US"/>
              <a:t>where the developers themselves can validate the new feature integration</a:t>
            </a:r>
          </a:p>
          <a:p>
            <a:pPr marL="0" lvl="0" indent="0" algn="l" rtl="0">
              <a:spcBef>
                <a:spcPts val="1200"/>
              </a:spcBef>
              <a:spcAft>
                <a:spcPts val="0"/>
              </a:spcAft>
              <a:buNone/>
            </a:pPr>
            <a:endParaRPr lang="en-US" dirty="0"/>
          </a:p>
          <a:p>
            <a:pPr marL="0" lvl="0" indent="0" algn="l" rtl="0">
              <a:spcBef>
                <a:spcPts val="1200"/>
              </a:spcBef>
              <a:spcAft>
                <a:spcPts val="0"/>
              </a:spcAft>
              <a:buNone/>
            </a:pPr>
            <a:r>
              <a:rPr lang="en-US" dirty="0"/>
              <a:t>The cloud is an extension to their laptop (we all know we can’t fully replicate AWS on our local laptop with most of these cloud services).</a:t>
            </a:r>
            <a:endParaRPr dirty="0"/>
          </a:p>
        </p:txBody>
      </p:sp>
      <p:sp>
        <p:nvSpPr>
          <p:cNvPr id="188" name="Google Shape;188;g370a1cd1218_1_20:notes">
            <a:extLst>
              <a:ext uri="{FF2B5EF4-FFF2-40B4-BE49-F238E27FC236}">
                <a16:creationId xmlns:a16="http://schemas.microsoft.com/office/drawing/2014/main" id="{96208585-EC55-54CE-D635-A12DFFF395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522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BADD91CB-D278-2F53-07E5-797B40C0C2DF}"/>
            </a:ext>
          </a:extLst>
        </p:cNvPr>
        <p:cNvGrpSpPr/>
        <p:nvPr/>
      </p:nvGrpSpPr>
      <p:grpSpPr>
        <a:xfrm>
          <a:off x="0" y="0"/>
          <a:ext cx="0" cy="0"/>
          <a:chOff x="0" y="0"/>
          <a:chExt cx="0" cy="0"/>
        </a:xfrm>
      </p:grpSpPr>
      <p:sp>
        <p:nvSpPr>
          <p:cNvPr id="187" name="Google Shape;187;g370a1cd1218_1_20:notes">
            <a:extLst>
              <a:ext uri="{FF2B5EF4-FFF2-40B4-BE49-F238E27FC236}">
                <a16:creationId xmlns:a16="http://schemas.microsoft.com/office/drawing/2014/main" id="{1424D584-679A-1319-068D-2BC61A13AED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spcBef>
                <a:spcPts val="1200"/>
              </a:spcBef>
            </a:pPr>
            <a:r>
              <a:rPr lang="en-US" dirty="0"/>
              <a:t>Once the </a:t>
            </a:r>
            <a:r>
              <a:rPr lang="en-US" b="1" dirty="0"/>
              <a:t>developers have validated the new feature development</a:t>
            </a:r>
            <a:r>
              <a:rPr lang="en-US"/>
              <a:t> against the dev environment and they are confident to cut a versioned release</a:t>
            </a:r>
          </a:p>
          <a:p>
            <a:pPr marL="0" lvl="0" indent="0" algn="l" rtl="0">
              <a:spcBef>
                <a:spcPts val="1200"/>
              </a:spcBef>
              <a:spcAft>
                <a:spcPts val="0"/>
              </a:spcAft>
              <a:buNone/>
            </a:pPr>
            <a:endParaRPr lang="en-US" dirty="0"/>
          </a:p>
          <a:p>
            <a:pPr marL="0" lvl="0" indent="0" algn="l" rtl="0">
              <a:spcBef>
                <a:spcPts val="1200"/>
              </a:spcBef>
              <a:spcAft>
                <a:spcPts val="0"/>
              </a:spcAft>
              <a:buNone/>
            </a:pPr>
            <a:r>
              <a:rPr lang="en-US"/>
              <a:t>They can do so with:</a:t>
            </a:r>
          </a:p>
          <a:p>
            <a:pPr marL="228600" lvl="0" indent="-228600" algn="l" rtl="0">
              <a:spcBef>
                <a:spcPts val="1200"/>
              </a:spcBef>
              <a:spcAft>
                <a:spcPts val="0"/>
              </a:spcAft>
              <a:buFont typeface="Calibri"/>
              <a:buChar char="-"/>
            </a:pPr>
            <a:r>
              <a:rPr lang="en-US" dirty="0"/>
              <a:t>Well known CI/CD release and publish workflows (using </a:t>
            </a:r>
            <a:r>
              <a:rPr lang="en-US" err="1"/>
              <a:t>ChangeSets</a:t>
            </a:r>
            <a:r>
              <a:rPr lang="en-US" dirty="0"/>
              <a:t> as highlighted earlier)</a:t>
            </a:r>
          </a:p>
          <a:p>
            <a:pPr marL="228600" lvl="0" indent="-228600" algn="l" rtl="0">
              <a:spcBef>
                <a:spcPts val="1200"/>
              </a:spcBef>
              <a:spcAft>
                <a:spcPts val="0"/>
              </a:spcAft>
              <a:buFont typeface="Calibri"/>
              <a:buChar char="-"/>
            </a:pPr>
            <a:r>
              <a:rPr lang="en-US" dirty="0"/>
              <a:t>STANDARD artifact repositories (ECR , AWS </a:t>
            </a:r>
            <a:r>
              <a:rPr lang="en-US" err="1"/>
              <a:t>CodeArtifact</a:t>
            </a:r>
            <a:r>
              <a:rPr lang="en-US" dirty="0"/>
              <a:t>, …) so the same methodology is used to publish the Code package and the Infra package)</a:t>
            </a:r>
          </a:p>
          <a:p>
            <a:pPr marL="228600" lvl="0" indent="-228600" algn="l" rtl="0">
              <a:spcBef>
                <a:spcPts val="1200"/>
              </a:spcBef>
              <a:spcAft>
                <a:spcPts val="0"/>
              </a:spcAft>
              <a:buFont typeface="Calibri"/>
              <a:buChar char="-"/>
            </a:pPr>
            <a:r>
              <a:rPr lang="en-US" dirty="0"/>
              <a:t>Finally doing a GATED deployment into the INTEGRATION </a:t>
            </a:r>
            <a:r>
              <a:rPr lang="en-US" err="1"/>
              <a:t>monorepo</a:t>
            </a:r>
            <a:r>
              <a:rPr lang="en-US" dirty="0"/>
              <a:t> for the staging environment</a:t>
            </a:r>
          </a:p>
          <a:p>
            <a:pPr marL="228600" lvl="0" indent="-228600" algn="l" rtl="0">
              <a:spcBef>
                <a:spcPts val="1200"/>
              </a:spcBef>
              <a:spcAft>
                <a:spcPts val="0"/>
              </a:spcAft>
              <a:buFont typeface="Calibri"/>
              <a:buChar char="-"/>
            </a:pPr>
            <a:endParaRPr lang="en-US" dirty="0"/>
          </a:p>
          <a:p>
            <a:pPr marL="0" lvl="0" indent="0" algn="l" rtl="0">
              <a:spcBef>
                <a:spcPts val="1200"/>
              </a:spcBef>
              <a:spcAft>
                <a:spcPts val="0"/>
              </a:spcAft>
              <a:buNone/>
            </a:pPr>
            <a:r>
              <a:rPr lang="en-US" dirty="0"/>
              <a:t>Where QA validations are done against full integrations on the way to production</a:t>
            </a:r>
          </a:p>
          <a:p>
            <a:pPr marL="171450" indent="-171450">
              <a:spcBef>
                <a:spcPts val="1200"/>
              </a:spcBef>
              <a:buFont typeface="Calibri"/>
              <a:buChar char="-"/>
            </a:pPr>
            <a:r>
              <a:rPr lang="en-US" dirty="0"/>
              <a:t>Integration test, Regression test</a:t>
            </a:r>
          </a:p>
        </p:txBody>
      </p:sp>
      <p:sp>
        <p:nvSpPr>
          <p:cNvPr id="188" name="Google Shape;188;g370a1cd1218_1_20:notes">
            <a:extLst>
              <a:ext uri="{FF2B5EF4-FFF2-40B4-BE49-F238E27FC236}">
                <a16:creationId xmlns:a16="http://schemas.microsoft.com/office/drawing/2014/main" id="{AB07F0F2-BC79-FF79-B334-941D2132D7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5464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71AEA278-AA69-A520-1E3C-03AEE198B3FD}"/>
            </a:ext>
          </a:extLst>
        </p:cNvPr>
        <p:cNvGrpSpPr/>
        <p:nvPr/>
      </p:nvGrpSpPr>
      <p:grpSpPr>
        <a:xfrm>
          <a:off x="0" y="0"/>
          <a:ext cx="0" cy="0"/>
          <a:chOff x="0" y="0"/>
          <a:chExt cx="0" cy="0"/>
        </a:xfrm>
      </p:grpSpPr>
      <p:sp>
        <p:nvSpPr>
          <p:cNvPr id="187" name="Google Shape;187;g370a1cd1218_1_20:notes">
            <a:extLst>
              <a:ext uri="{FF2B5EF4-FFF2-40B4-BE49-F238E27FC236}">
                <a16:creationId xmlns:a16="http://schemas.microsoft.com/office/drawing/2014/main" id="{67E36C93-F218-8682-50D1-3C2E79B7AB2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nSpc>
                <a:spcPct val="115000"/>
              </a:lnSpc>
              <a:spcBef>
                <a:spcPts val="1200"/>
              </a:spcBef>
              <a:buClr>
                <a:schemeClr val="dk1"/>
              </a:buClr>
              <a:buSzPts val="1100"/>
            </a:pPr>
            <a:r>
              <a:rPr lang="en-US" sz="1100" b="1" dirty="0"/>
              <a:t>And Finally all the way to production</a:t>
            </a:r>
            <a:endParaRPr lang="en-US" sz="1100" b="0" dirty="0"/>
          </a:p>
          <a:p>
            <a:pPr marL="0" indent="0">
              <a:lnSpc>
                <a:spcPct val="115000"/>
              </a:lnSpc>
              <a:spcBef>
                <a:spcPts val="1200"/>
              </a:spcBef>
              <a:buClr>
                <a:schemeClr val="dk1"/>
              </a:buClr>
              <a:buSzPts val="1100"/>
            </a:pPr>
            <a:endParaRPr lang="en-US" sz="1100" b="0" dirty="0"/>
          </a:p>
          <a:p>
            <a:pPr marL="0" indent="0">
              <a:lnSpc>
                <a:spcPct val="115000"/>
              </a:lnSpc>
              <a:spcBef>
                <a:spcPts val="1200"/>
              </a:spcBef>
              <a:buClr>
                <a:schemeClr val="dk1"/>
              </a:buClr>
              <a:buSzPts val="1100"/>
            </a:pPr>
            <a:r>
              <a:rPr lang="en-US" sz="1100" b="0" dirty="0"/>
              <a:t>Within the Integration</a:t>
            </a:r>
            <a:r>
              <a:rPr lang="en-US" sz="1100"/>
              <a:t>,</a:t>
            </a:r>
            <a:r>
              <a:rPr lang="en-US" sz="1100" b="0" dirty="0"/>
              <a:t> </a:t>
            </a:r>
            <a:r>
              <a:rPr lang="en-US" sz="1100" dirty="0"/>
              <a:t>the Infra</a:t>
            </a:r>
            <a:r>
              <a:rPr lang="en-US" sz="1100" b="0" dirty="0"/>
              <a:t> </a:t>
            </a:r>
            <a:r>
              <a:rPr lang="en-US" sz="1100" b="0" dirty="0" err="1"/>
              <a:t>monorepo</a:t>
            </a:r>
            <a:r>
              <a:rPr lang="en-US" sz="1100" b="0" dirty="0"/>
              <a:t> staging environment configuration of the different product package versions we are consuming from the product teams (application driven infrastructure style), we are promoting these into production environment</a:t>
            </a:r>
          </a:p>
          <a:p>
            <a:pPr marL="0" indent="0">
              <a:lnSpc>
                <a:spcPct val="115000"/>
              </a:lnSpc>
              <a:spcBef>
                <a:spcPts val="1200"/>
              </a:spcBef>
              <a:buClr>
                <a:schemeClr val="dk1"/>
              </a:buClr>
              <a:buSzPts val="1100"/>
            </a:pPr>
            <a:endParaRPr lang="en-US" sz="1100" b="0" dirty="0"/>
          </a:p>
          <a:p>
            <a:pPr marL="0" indent="0">
              <a:lnSpc>
                <a:spcPct val="115000"/>
              </a:lnSpc>
              <a:spcBef>
                <a:spcPts val="1200"/>
              </a:spcBef>
              <a:buClr>
                <a:schemeClr val="dk1"/>
              </a:buClr>
              <a:buSzPts val="1100"/>
            </a:pPr>
            <a:r>
              <a:rPr lang="en-US" sz="1100" b="0" dirty="0" err="1"/>
              <a:t>Monorepo</a:t>
            </a:r>
            <a:r>
              <a:rPr lang="en-US" sz="1100" b="0" dirty="0"/>
              <a:t> here gives us full reference between staging and production</a:t>
            </a:r>
          </a:p>
          <a:p>
            <a:pPr marL="0" indent="0">
              <a:lnSpc>
                <a:spcPct val="115000"/>
              </a:lnSpc>
              <a:spcBef>
                <a:spcPts val="1200"/>
              </a:spcBef>
              <a:buClr>
                <a:schemeClr val="dk1"/>
              </a:buClr>
              <a:buSzPts val="1100"/>
            </a:pPr>
            <a:endParaRPr lang="en-US" sz="1100" b="0" dirty="0"/>
          </a:p>
          <a:p>
            <a:pPr marL="0" indent="0">
              <a:lnSpc>
                <a:spcPct val="115000"/>
              </a:lnSpc>
              <a:spcBef>
                <a:spcPts val="1200"/>
              </a:spcBef>
              <a:buClr>
                <a:schemeClr val="dk1"/>
              </a:buClr>
              <a:buSzPts val="1100"/>
            </a:pPr>
            <a:r>
              <a:rPr lang="en-US" sz="1100" b="0" dirty="0"/>
              <a:t>We are not saying this is the “Right way”, this is the way we found works best for our company size, the organization of our teams and product code they develop.</a:t>
            </a:r>
            <a:endParaRPr sz="1100" dirty="0"/>
          </a:p>
          <a:p>
            <a:pPr marL="0" lvl="0" indent="0" algn="l" rtl="0">
              <a:spcBef>
                <a:spcPts val="1200"/>
              </a:spcBef>
              <a:spcAft>
                <a:spcPts val="0"/>
              </a:spcAft>
              <a:buNone/>
            </a:pPr>
            <a:endParaRPr dirty="0"/>
          </a:p>
        </p:txBody>
      </p:sp>
      <p:sp>
        <p:nvSpPr>
          <p:cNvPr id="188" name="Google Shape;188;g370a1cd1218_1_20:notes">
            <a:extLst>
              <a:ext uri="{FF2B5EF4-FFF2-40B4-BE49-F238E27FC236}">
                <a16:creationId xmlns:a16="http://schemas.microsoft.com/office/drawing/2014/main" id="{9018CDAD-6225-A9DE-52E7-DCBADFF441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6648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70a1cd1218_1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a:t>Title:</a:t>
            </a:r>
            <a:r>
              <a:rPr lang="en-US" sz="1100"/>
              <a:t> </a:t>
            </a:r>
            <a:r>
              <a:rPr lang="en-US" sz="1100" i="1"/>
              <a:t>CDKTF + </a:t>
            </a:r>
            <a:r>
              <a:rPr lang="en-US" sz="1100" i="1" err="1"/>
              <a:t>TerraConstructs</a:t>
            </a:r>
            <a:r>
              <a:rPr lang="en-US" sz="1100" i="1"/>
              <a:t> at </a:t>
            </a:r>
            <a:r>
              <a:rPr lang="en-US" sz="1100" i="1" err="1"/>
              <a:t>Handshakes.ai</a:t>
            </a:r>
            <a:br>
              <a:rPr lang="en-US" sz="1100" i="1"/>
            </a:br>
            <a:r>
              <a:rPr lang="en-US" sz="1100"/>
              <a:t> 🕒 </a:t>
            </a:r>
            <a:r>
              <a:rPr lang="en-US" sz="1100" i="1"/>
              <a:t>~1 min</a:t>
            </a:r>
            <a:endParaRPr sz="1100" i="1"/>
          </a:p>
          <a:p>
            <a:pPr marL="0" lvl="0" indent="0" algn="l" rtl="0">
              <a:lnSpc>
                <a:spcPct val="115000"/>
              </a:lnSpc>
              <a:spcBef>
                <a:spcPts val="1200"/>
              </a:spcBef>
              <a:spcAft>
                <a:spcPts val="0"/>
              </a:spcAft>
              <a:buClr>
                <a:schemeClr val="dk1"/>
              </a:buClr>
              <a:buSzPts val="1100"/>
              <a:buFont typeface="Arial"/>
              <a:buNone/>
            </a:pPr>
            <a:r>
              <a:rPr lang="en-US" sz="1100" b="1"/>
              <a:t>Message:</a:t>
            </a:r>
            <a:r>
              <a:rPr lang="en-US" sz="1100"/>
              <a:t> Developers write high-level IaC, we keep Terraform orchestration.</a:t>
            </a:r>
            <a:br>
              <a:rPr lang="en-US" sz="1100"/>
            </a:br>
            <a:r>
              <a:rPr lang="en-US" sz="1100"/>
              <a:t> </a:t>
            </a:r>
            <a:r>
              <a:rPr lang="en-US" sz="1100" b="1"/>
              <a:t>Bullet points:</a:t>
            </a:r>
            <a:endParaRPr sz="1100" b="1"/>
          </a:p>
          <a:p>
            <a:pPr marL="457200" lvl="0" indent="-298450" algn="l" rtl="0">
              <a:lnSpc>
                <a:spcPct val="115000"/>
              </a:lnSpc>
              <a:spcBef>
                <a:spcPts val="1200"/>
              </a:spcBef>
              <a:spcAft>
                <a:spcPts val="0"/>
              </a:spcAft>
              <a:buClr>
                <a:schemeClr val="dk1"/>
              </a:buClr>
              <a:buSzPts val="1100"/>
              <a:buChar char="●"/>
            </a:pPr>
            <a:r>
              <a:rPr lang="en-US" sz="1100"/>
              <a:t>Product teams use intuitive constructs</a:t>
            </a:r>
            <a:endParaRPr sz="1100"/>
          </a:p>
          <a:p>
            <a:pPr marL="457200" lvl="0" indent="-298450" algn="l" rtl="0">
              <a:lnSpc>
                <a:spcPct val="115000"/>
              </a:lnSpc>
              <a:spcBef>
                <a:spcPts val="0"/>
              </a:spcBef>
              <a:spcAft>
                <a:spcPts val="0"/>
              </a:spcAft>
              <a:buClr>
                <a:schemeClr val="dk1"/>
              </a:buClr>
              <a:buSzPts val="1100"/>
              <a:buChar char="●"/>
            </a:pPr>
            <a:r>
              <a:rPr lang="en-US" sz="1100"/>
              <a:t>Platform team owns the shared construct library</a:t>
            </a:r>
            <a:endParaRPr sz="1100"/>
          </a:p>
          <a:p>
            <a:pPr marL="457200" lvl="0" indent="-298450" algn="l" rtl="0">
              <a:lnSpc>
                <a:spcPct val="115000"/>
              </a:lnSpc>
              <a:spcBef>
                <a:spcPts val="0"/>
              </a:spcBef>
              <a:spcAft>
                <a:spcPts val="0"/>
              </a:spcAft>
              <a:buClr>
                <a:schemeClr val="dk1"/>
              </a:buClr>
              <a:buSzPts val="1100"/>
              <a:buChar char="●"/>
            </a:pPr>
            <a:r>
              <a:rPr lang="en-US" sz="1100"/>
              <a:t>PR automation (Atlantis) works unchanged</a:t>
            </a:r>
            <a:endParaRPr sz="1100"/>
          </a:p>
          <a:p>
            <a:pPr marL="457200" lvl="0" indent="-298450" algn="l" rtl="0">
              <a:lnSpc>
                <a:spcPct val="115000"/>
              </a:lnSpc>
              <a:spcBef>
                <a:spcPts val="0"/>
              </a:spcBef>
              <a:spcAft>
                <a:spcPts val="0"/>
              </a:spcAft>
              <a:buClr>
                <a:schemeClr val="dk1"/>
              </a:buClr>
              <a:buSzPts val="1100"/>
              <a:buChar char="●"/>
            </a:pPr>
            <a:r>
              <a:rPr lang="en-US" sz="1100"/>
              <a:t>Gradual refactor of HCL to CDKTF</a:t>
            </a:r>
            <a:br>
              <a:rPr lang="en-US" sz="1100"/>
            </a:br>
            <a:r>
              <a:rPr lang="en-US" sz="1100"/>
              <a:t> 🛠️ No parallel systems, just incremental modernization</a:t>
            </a:r>
            <a:endParaRPr sz="1100"/>
          </a:p>
          <a:p>
            <a:pPr marL="0" lvl="0" indent="0" algn="l" rtl="0">
              <a:lnSpc>
                <a:spcPct val="115000"/>
              </a:lnSpc>
              <a:spcBef>
                <a:spcPts val="1200"/>
              </a:spcBef>
              <a:spcAft>
                <a:spcPts val="0"/>
              </a:spcAft>
              <a:buNone/>
            </a:pPr>
            <a:r>
              <a:rPr lang="en-US" sz="1100" b="1"/>
              <a:t>Title:</a:t>
            </a:r>
            <a:r>
              <a:rPr lang="en-US" sz="1100"/>
              <a:t> </a:t>
            </a:r>
            <a:r>
              <a:rPr lang="en-US" sz="1100" i="1"/>
              <a:t>How </a:t>
            </a:r>
            <a:r>
              <a:rPr lang="en-US" sz="1100" i="1" err="1"/>
              <a:t>TerraConstructs</a:t>
            </a:r>
            <a:r>
              <a:rPr lang="en-US" sz="1100" i="1"/>
              <a:t> Changes the Game</a:t>
            </a:r>
            <a:br>
              <a:rPr lang="en-US" sz="1100" i="1"/>
            </a:br>
            <a:r>
              <a:rPr lang="en-US" sz="1100"/>
              <a:t> 🕒 </a:t>
            </a:r>
            <a:r>
              <a:rPr lang="en-US" sz="1100" i="1"/>
              <a:t>~1 min</a:t>
            </a:r>
            <a:endParaRPr sz="1100" i="1"/>
          </a:p>
          <a:p>
            <a:pPr marL="0" lvl="0" indent="0" algn="l" rtl="0">
              <a:lnSpc>
                <a:spcPct val="115000"/>
              </a:lnSpc>
              <a:spcBef>
                <a:spcPts val="1200"/>
              </a:spcBef>
              <a:spcAft>
                <a:spcPts val="0"/>
              </a:spcAft>
              <a:buNone/>
            </a:pPr>
            <a:r>
              <a:rPr lang="en-US" sz="1100" b="1"/>
              <a:t>Message:</a:t>
            </a:r>
            <a:r>
              <a:rPr lang="en-US" sz="1100"/>
              <a:t> Constructs become a shared language across teams.</a:t>
            </a:r>
            <a:br>
              <a:rPr lang="en-US" sz="1100"/>
            </a:br>
            <a:r>
              <a:rPr lang="en-US" sz="1100"/>
              <a:t> </a:t>
            </a:r>
            <a:r>
              <a:rPr lang="en-US" sz="1100" b="1"/>
              <a:t>Bullet points:</a:t>
            </a:r>
            <a:endParaRPr sz="1100" b="1"/>
          </a:p>
          <a:p>
            <a:pPr marL="457200" lvl="0" indent="-298450" algn="l" rtl="0">
              <a:lnSpc>
                <a:spcPct val="115000"/>
              </a:lnSpc>
              <a:spcBef>
                <a:spcPts val="1200"/>
              </a:spcBef>
              <a:spcAft>
                <a:spcPts val="0"/>
              </a:spcAft>
              <a:buClr>
                <a:schemeClr val="dk1"/>
              </a:buClr>
              <a:buSzPts val="1100"/>
              <a:buChar char="●"/>
            </a:pPr>
            <a:r>
              <a:rPr lang="en-US" sz="1100"/>
              <a:t>Platform team defines reusable, standardized patterns</a:t>
            </a:r>
            <a:endParaRPr sz="1100"/>
          </a:p>
          <a:p>
            <a:pPr marL="457200" lvl="0" indent="-298450" algn="l" rtl="0">
              <a:lnSpc>
                <a:spcPct val="115000"/>
              </a:lnSpc>
              <a:spcBef>
                <a:spcPts val="0"/>
              </a:spcBef>
              <a:spcAft>
                <a:spcPts val="0"/>
              </a:spcAft>
              <a:buClr>
                <a:schemeClr val="dk1"/>
              </a:buClr>
              <a:buSzPts val="1100"/>
              <a:buChar char="●"/>
            </a:pPr>
            <a:r>
              <a:rPr lang="en-US" sz="1100"/>
              <a:t>Product teams compose infra using those constructs</a:t>
            </a:r>
            <a:endParaRPr sz="1100"/>
          </a:p>
          <a:p>
            <a:pPr marL="457200" lvl="0" indent="-298450" algn="l" rtl="0">
              <a:lnSpc>
                <a:spcPct val="115000"/>
              </a:lnSpc>
              <a:spcBef>
                <a:spcPts val="0"/>
              </a:spcBef>
              <a:spcAft>
                <a:spcPts val="0"/>
              </a:spcAft>
              <a:buClr>
                <a:schemeClr val="dk1"/>
              </a:buClr>
              <a:buSzPts val="1100"/>
              <a:buChar char="●"/>
            </a:pPr>
            <a:r>
              <a:rPr lang="en-US" sz="1100"/>
              <a:t>No silos: both use TypeScript, test infra, review in PRs</a:t>
            </a:r>
            <a:endParaRPr sz="1100"/>
          </a:p>
          <a:p>
            <a:pPr marL="457200" lvl="0" indent="-298450" algn="l" rtl="0">
              <a:lnSpc>
                <a:spcPct val="115000"/>
              </a:lnSpc>
              <a:spcBef>
                <a:spcPts val="0"/>
              </a:spcBef>
              <a:spcAft>
                <a:spcPts val="0"/>
              </a:spcAft>
              <a:buClr>
                <a:schemeClr val="dk1"/>
              </a:buClr>
              <a:buSzPts val="1100"/>
              <a:buChar char="●"/>
            </a:pPr>
            <a:r>
              <a:rPr lang="en-US" sz="1100" err="1"/>
              <a:t>TerraConstructs</a:t>
            </a:r>
            <a:r>
              <a:rPr lang="en-US" sz="1100"/>
              <a:t>’ roadmap promises even broader AWS coverage</a:t>
            </a:r>
            <a:br>
              <a:rPr lang="en-US" sz="1100"/>
            </a:br>
            <a:r>
              <a:rPr lang="en-US" sz="1100"/>
              <a:t> 🔗 Collaboration improves, consistency follows</a:t>
            </a:r>
            <a:endParaRPr sz="1100"/>
          </a:p>
          <a:p>
            <a:pPr marL="0" lvl="0" indent="0" algn="l" rtl="0">
              <a:spcBef>
                <a:spcPts val="1200"/>
              </a:spcBef>
              <a:spcAft>
                <a:spcPts val="0"/>
              </a:spcAft>
              <a:buNone/>
            </a:pPr>
            <a:endParaRPr/>
          </a:p>
        </p:txBody>
      </p:sp>
      <p:sp>
        <p:nvSpPr>
          <p:cNvPr id="195" name="Google Shape;195;g370a1cd1218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70a1cd1218_1_11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dirty="0"/>
              <a:t>Title:</a:t>
            </a:r>
            <a:r>
              <a:rPr lang="en-US" sz="1100" dirty="0"/>
              <a:t> </a:t>
            </a:r>
            <a:r>
              <a:rPr lang="en-US" sz="1100" i="1" dirty="0"/>
              <a:t>Modernize Terraform Without Starting Over</a:t>
            </a:r>
            <a:br>
              <a:rPr lang="en-US" sz="1100" i="1" dirty="0"/>
            </a:br>
            <a:r>
              <a:rPr lang="en-US" sz="1100" dirty="0"/>
              <a:t> 🕒 </a:t>
            </a:r>
            <a:r>
              <a:rPr lang="en-US" sz="1100" i="1" dirty="0"/>
              <a:t>~1 min</a:t>
            </a:r>
            <a:endParaRPr sz="1100" i="1" dirty="0"/>
          </a:p>
          <a:p>
            <a:pPr marL="0" lvl="0" indent="0" algn="l" rtl="0">
              <a:lnSpc>
                <a:spcPct val="115000"/>
              </a:lnSpc>
              <a:spcBef>
                <a:spcPts val="1200"/>
              </a:spcBef>
              <a:spcAft>
                <a:spcPts val="1200"/>
              </a:spcAft>
              <a:buNone/>
            </a:pPr>
            <a:r>
              <a:rPr lang="en-US" sz="1100" b="1" dirty="0"/>
              <a:t>Message:</a:t>
            </a:r>
            <a:r>
              <a:rPr lang="en-US" sz="1100" dirty="0"/>
              <a:t> CDKTF + </a:t>
            </a:r>
            <a:r>
              <a:rPr lang="en-US" sz="1100" dirty="0" err="1"/>
              <a:t>TerraConstructs</a:t>
            </a:r>
            <a:r>
              <a:rPr lang="en-US" sz="1100" dirty="0"/>
              <a:t> lets you evolve, not replace.</a:t>
            </a:r>
            <a:br>
              <a:rPr lang="en-US" sz="1100" dirty="0"/>
            </a:br>
            <a:r>
              <a:rPr lang="en-US" sz="1100" dirty="0"/>
              <a:t> </a:t>
            </a:r>
            <a:r>
              <a:rPr lang="en-US" sz="1100" b="1" dirty="0"/>
              <a:t>Bullet points:</a:t>
            </a:r>
            <a:br>
              <a:rPr lang="en-US" sz="1100" b="1" dirty="0"/>
            </a:br>
            <a:r>
              <a:rPr lang="en-US" sz="1100" dirty="0"/>
              <a:t> ✅ Keep your Terraform state, modules, and workflows</a:t>
            </a:r>
            <a:br>
              <a:rPr lang="en-US" sz="1100" dirty="0"/>
            </a:br>
            <a:r>
              <a:rPr lang="en-US" sz="1100" dirty="0"/>
              <a:t> ✅ Empower developers with code-first IaC</a:t>
            </a:r>
            <a:br>
              <a:rPr lang="en-US" sz="1100" dirty="0"/>
            </a:br>
            <a:r>
              <a:rPr lang="en-US" sz="1100" dirty="0"/>
              <a:t> ✅ Avoid the migration pain of AWS CDK</a:t>
            </a:r>
            <a:br>
              <a:rPr lang="en-US" sz="1100" dirty="0"/>
            </a:br>
            <a:r>
              <a:rPr lang="en-US" sz="1100" dirty="0"/>
              <a:t> ✅ Standardize architecture through reusable constructs</a:t>
            </a:r>
            <a:br>
              <a:rPr lang="en-US" sz="1100" dirty="0"/>
            </a:br>
            <a:r>
              <a:rPr lang="en-US" sz="1100" dirty="0"/>
              <a:t> 🎯 </a:t>
            </a:r>
            <a:r>
              <a:rPr lang="en-US" sz="1100" i="1" dirty="0"/>
              <a:t>Terraform + CDKTF + </a:t>
            </a:r>
            <a:r>
              <a:rPr lang="en-US" sz="1100" i="1" dirty="0" err="1"/>
              <a:t>TerraConstructs</a:t>
            </a:r>
            <a:r>
              <a:rPr lang="en-US" sz="1100" i="1" dirty="0"/>
              <a:t> = Scalable, Smart IaC</a:t>
            </a:r>
            <a:endParaRPr dirty="0"/>
          </a:p>
        </p:txBody>
      </p:sp>
      <p:sp>
        <p:nvSpPr>
          <p:cNvPr id="235" name="Google Shape;235;g370a1cd1218_1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a:extLst>
            <a:ext uri="{FF2B5EF4-FFF2-40B4-BE49-F238E27FC236}">
              <a16:creationId xmlns:a16="http://schemas.microsoft.com/office/drawing/2014/main" id="{E70AF291-9CFE-6366-19B6-B3CC286835B2}"/>
            </a:ext>
          </a:extLst>
        </p:cNvPr>
        <p:cNvGrpSpPr/>
        <p:nvPr/>
      </p:nvGrpSpPr>
      <p:grpSpPr>
        <a:xfrm>
          <a:off x="0" y="0"/>
          <a:ext cx="0" cy="0"/>
          <a:chOff x="0" y="0"/>
          <a:chExt cx="0" cy="0"/>
        </a:xfrm>
      </p:grpSpPr>
      <p:sp>
        <p:nvSpPr>
          <p:cNvPr id="234" name="Google Shape;234;g370a1cd1218_1_1139:notes">
            <a:extLst>
              <a:ext uri="{FF2B5EF4-FFF2-40B4-BE49-F238E27FC236}">
                <a16:creationId xmlns:a16="http://schemas.microsoft.com/office/drawing/2014/main" id="{C6C45997-E80B-7E84-4426-36BC32EE205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dirty="0"/>
              <a:t>Title:</a:t>
            </a:r>
            <a:r>
              <a:rPr lang="en-US" sz="1100" dirty="0"/>
              <a:t> </a:t>
            </a:r>
            <a:r>
              <a:rPr lang="en-US" sz="1100" i="1" dirty="0"/>
              <a:t>Modernize Terraform Without Starting Over</a:t>
            </a:r>
            <a:br>
              <a:rPr lang="en-US" sz="1100" i="1" dirty="0"/>
            </a:br>
            <a:r>
              <a:rPr lang="en-US" sz="1100" dirty="0"/>
              <a:t> 🕒 </a:t>
            </a:r>
            <a:r>
              <a:rPr lang="en-US" sz="1100" i="1" dirty="0"/>
              <a:t>~1 min</a:t>
            </a:r>
            <a:endParaRPr sz="1100" i="1" dirty="0"/>
          </a:p>
          <a:p>
            <a:pPr marL="0" lvl="0" indent="0" algn="l" rtl="0">
              <a:lnSpc>
                <a:spcPct val="115000"/>
              </a:lnSpc>
              <a:spcBef>
                <a:spcPts val="1200"/>
              </a:spcBef>
              <a:spcAft>
                <a:spcPts val="1200"/>
              </a:spcAft>
              <a:buNone/>
            </a:pPr>
            <a:r>
              <a:rPr lang="en-US" sz="1100" b="1" dirty="0"/>
              <a:t>Message:</a:t>
            </a:r>
            <a:r>
              <a:rPr lang="en-US" sz="1100" dirty="0"/>
              <a:t> CDKTF + </a:t>
            </a:r>
            <a:r>
              <a:rPr lang="en-US" sz="1100" dirty="0" err="1"/>
              <a:t>TerraConstructs</a:t>
            </a:r>
            <a:r>
              <a:rPr lang="en-US" sz="1100" dirty="0"/>
              <a:t> lets you evolve, not replace.</a:t>
            </a:r>
            <a:br>
              <a:rPr lang="en-US" sz="1100" dirty="0"/>
            </a:br>
            <a:r>
              <a:rPr lang="en-US" sz="1100" dirty="0"/>
              <a:t> </a:t>
            </a:r>
            <a:r>
              <a:rPr lang="en-US" sz="1100" b="1" dirty="0"/>
              <a:t>Bullet points:</a:t>
            </a:r>
            <a:br>
              <a:rPr lang="en-US" sz="1100" b="1" dirty="0"/>
            </a:br>
            <a:r>
              <a:rPr lang="en-US" sz="1100" dirty="0"/>
              <a:t> ✅ Keep your Terraform state, modules, and workflows</a:t>
            </a:r>
            <a:br>
              <a:rPr lang="en-US" sz="1100" dirty="0"/>
            </a:br>
            <a:r>
              <a:rPr lang="en-US" sz="1100" dirty="0"/>
              <a:t> ✅ Empower developers with code-first IaC</a:t>
            </a:r>
            <a:br>
              <a:rPr lang="en-US" sz="1100" dirty="0"/>
            </a:br>
            <a:r>
              <a:rPr lang="en-US" sz="1100" dirty="0"/>
              <a:t> ✅ Avoid the migration pain of AWS CDK</a:t>
            </a:r>
            <a:br>
              <a:rPr lang="en-US" sz="1100" dirty="0"/>
            </a:br>
            <a:r>
              <a:rPr lang="en-US" sz="1100" dirty="0"/>
              <a:t> ✅ Standardize architecture through reusable constructs</a:t>
            </a:r>
            <a:br>
              <a:rPr lang="en-US" sz="1100" dirty="0"/>
            </a:br>
            <a:r>
              <a:rPr lang="en-US" sz="1100" dirty="0"/>
              <a:t> 🎯 </a:t>
            </a:r>
            <a:r>
              <a:rPr lang="en-US" sz="1100" i="1" dirty="0"/>
              <a:t>Terraform + CDKTF + </a:t>
            </a:r>
            <a:r>
              <a:rPr lang="en-US" sz="1100" i="1" dirty="0" err="1"/>
              <a:t>TerraConstructs</a:t>
            </a:r>
            <a:r>
              <a:rPr lang="en-US" sz="1100" i="1" dirty="0"/>
              <a:t> = Scalable, Smart IaC</a:t>
            </a:r>
            <a:endParaRPr dirty="0"/>
          </a:p>
        </p:txBody>
      </p:sp>
      <p:sp>
        <p:nvSpPr>
          <p:cNvPr id="235" name="Google Shape;235;g370a1cd1218_1_1139:notes">
            <a:extLst>
              <a:ext uri="{FF2B5EF4-FFF2-40B4-BE49-F238E27FC236}">
                <a16:creationId xmlns:a16="http://schemas.microsoft.com/office/drawing/2014/main" id="{09BF9E68-EE07-BEC5-2354-3EB597A277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70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70a1cd1218_0_8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  </a:t>
            </a:r>
            <a:endParaRPr dirty="0"/>
          </a:p>
        </p:txBody>
      </p:sp>
      <p:sp>
        <p:nvSpPr>
          <p:cNvPr id="242" name="Google Shape;242;g370a1cd1218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a:extLst>
            <a:ext uri="{FF2B5EF4-FFF2-40B4-BE49-F238E27FC236}">
              <a16:creationId xmlns:a16="http://schemas.microsoft.com/office/drawing/2014/main" id="{A41ED876-1405-625C-671B-E7A478313339}"/>
            </a:ext>
          </a:extLst>
        </p:cNvPr>
        <p:cNvGrpSpPr/>
        <p:nvPr/>
      </p:nvGrpSpPr>
      <p:grpSpPr>
        <a:xfrm>
          <a:off x="0" y="0"/>
          <a:ext cx="0" cy="0"/>
          <a:chOff x="0" y="0"/>
          <a:chExt cx="0" cy="0"/>
        </a:xfrm>
      </p:grpSpPr>
      <p:sp>
        <p:nvSpPr>
          <p:cNvPr id="79" name="Google Shape;79;p2:notes">
            <a:extLst>
              <a:ext uri="{FF2B5EF4-FFF2-40B4-BE49-F238E27FC236}">
                <a16:creationId xmlns:a16="http://schemas.microsoft.com/office/drawing/2014/main" id="{B1116069-711E-3D59-C452-6B744746F71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dirty="0">
                <a:effectLst/>
              </a:rPr>
              <a:t>In this section we will focus on how we evolved our </a:t>
            </a:r>
            <a:r>
              <a:rPr lang="en-US" dirty="0" err="1">
                <a:effectLst/>
              </a:rPr>
              <a:t>IaC</a:t>
            </a:r>
            <a:r>
              <a:rPr lang="en-US" dirty="0">
                <a:effectLst/>
              </a:rPr>
              <a:t> from classic Terraform to more advanced patterns leveraging the Cloud Development Toolkit and ecosystem.</a:t>
            </a:r>
          </a:p>
          <a:p>
            <a:r>
              <a:rPr lang="en-US" dirty="0">
                <a:effectLst/>
              </a:rPr>
              <a:t>We will highlight the bottlenecks we face (and often read about in community discussions) and the patterns we learned from to achieve this.</a:t>
            </a:r>
          </a:p>
          <a:p>
            <a:endParaRPr lang="en-US" dirty="0">
              <a:effectLst/>
            </a:endParaRPr>
          </a:p>
          <a:p>
            <a:r>
              <a:rPr lang="en-US" dirty="0">
                <a:effectLst/>
              </a:rPr>
              <a:t>We will share his experience at Handshakes and how their team drove the adoption of the CDK &amp; CDKTF tools without disruption of the existing Terraform based workflow. </a:t>
            </a:r>
          </a:p>
        </p:txBody>
      </p:sp>
      <p:sp>
        <p:nvSpPr>
          <p:cNvPr id="80" name="Google Shape;80;p2:notes">
            <a:extLst>
              <a:ext uri="{FF2B5EF4-FFF2-40B4-BE49-F238E27FC236}">
                <a16:creationId xmlns:a16="http://schemas.microsoft.com/office/drawing/2014/main" id="{04C41190-6AC3-C047-DBD6-E82043C91C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015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C308B6EB-B7AF-DC3D-DE88-F43D8604434D}"/>
            </a:ext>
          </a:extLst>
        </p:cNvPr>
        <p:cNvGrpSpPr/>
        <p:nvPr/>
      </p:nvGrpSpPr>
      <p:grpSpPr>
        <a:xfrm>
          <a:off x="0" y="0"/>
          <a:ext cx="0" cy="0"/>
          <a:chOff x="0" y="0"/>
          <a:chExt cx="0" cy="0"/>
        </a:xfrm>
      </p:grpSpPr>
      <p:sp>
        <p:nvSpPr>
          <p:cNvPr id="131" name="Google Shape;131;g370a1cd1218_1_1610:notes">
            <a:extLst>
              <a:ext uri="{FF2B5EF4-FFF2-40B4-BE49-F238E27FC236}">
                <a16:creationId xmlns:a16="http://schemas.microsoft.com/office/drawing/2014/main" id="{BEBE1001-ACA3-054E-8529-AE335B0EDE1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nSpc>
                <a:spcPct val="114999"/>
              </a:lnSpc>
              <a:spcBef>
                <a:spcPts val="1200"/>
              </a:spcBef>
            </a:pPr>
            <a:r>
              <a:rPr lang="en-US" b="1"/>
              <a:t>Title:</a:t>
            </a:r>
            <a:r>
              <a:rPr lang="en-US"/>
              <a:t> </a:t>
            </a:r>
            <a:r>
              <a:rPr lang="en-US" i="1"/>
              <a:t>Next-Gen Infrastructure as Code: Scaling Smart with CDKTF &amp; </a:t>
            </a:r>
            <a:r>
              <a:rPr lang="en-US" i="1" err="1"/>
              <a:t>TerraConstructs</a:t>
            </a:r>
            <a:br>
              <a:rPr lang="en-US" i="1"/>
            </a:br>
            <a:r>
              <a:rPr lang="en-US" i="1"/>
              <a:t> </a:t>
            </a:r>
            <a:r>
              <a:rPr lang="en-US" b="1"/>
              <a:t>Subtitle:</a:t>
            </a:r>
            <a:r>
              <a:rPr lang="en-US"/>
              <a:t> Real-world adoption at Handshakes.ai</a:t>
            </a:r>
            <a:br>
              <a:rPr lang="en-US"/>
            </a:br>
            <a:r>
              <a:rPr lang="en-US"/>
              <a:t> ✅ Introduce yourself, role, and what your team set out to solve</a:t>
            </a:r>
            <a:br>
              <a:rPr lang="en-US"/>
            </a:br>
            <a:r>
              <a:rPr lang="en-US"/>
              <a:t> 🕒 </a:t>
            </a:r>
            <a:r>
              <a:rPr lang="en-US" i="1"/>
              <a:t>~1 min</a:t>
            </a:r>
            <a:endParaRPr lang="en-US">
              <a:solidFill>
                <a:srgbClr val="444444"/>
              </a:solidFill>
            </a:endParaRPr>
          </a:p>
          <a:p>
            <a:pPr marL="0" indent="0">
              <a:lnSpc>
                <a:spcPct val="114999"/>
              </a:lnSpc>
              <a:spcBef>
                <a:spcPts val="1200"/>
              </a:spcBef>
            </a:pPr>
            <a:r>
              <a:rPr lang="en-US" b="1"/>
              <a:t>Key points:</a:t>
            </a:r>
            <a:endParaRPr lang="en-US">
              <a:solidFill>
                <a:srgbClr val="444444"/>
              </a:solidFill>
            </a:endParaRPr>
          </a:p>
          <a:p>
            <a:pPr indent="-298450">
              <a:lnSpc>
                <a:spcPct val="114999"/>
              </a:lnSpc>
              <a:spcBef>
                <a:spcPts val="1200"/>
              </a:spcBef>
              <a:buFont typeface="Arial,Sans-Serif"/>
              <a:buChar char="●"/>
            </a:pPr>
            <a:r>
              <a:rPr lang="en-US"/>
              <a:t>Handshakes: AWS-native, Terraform-experienced startup</a:t>
            </a:r>
            <a:endParaRPr lang="en-US">
              <a:solidFill>
                <a:srgbClr val="444444"/>
              </a:solidFill>
            </a:endParaRPr>
          </a:p>
          <a:p>
            <a:pPr indent="-298450">
              <a:lnSpc>
                <a:spcPct val="114999"/>
              </a:lnSpc>
              <a:buFont typeface="Arial,Sans-Serif"/>
              <a:buChar char="●"/>
            </a:pPr>
            <a:r>
              <a:rPr lang="en-US"/>
              <a:t>Mission: Empower product engineers to define infrastructure</a:t>
            </a:r>
            <a:endParaRPr lang="en-US">
              <a:solidFill>
                <a:srgbClr val="444444"/>
              </a:solidFill>
            </a:endParaRPr>
          </a:p>
          <a:p>
            <a:pPr indent="-298450">
              <a:lnSpc>
                <a:spcPct val="114999"/>
              </a:lnSpc>
              <a:buFont typeface="Arial,Sans-Serif"/>
              <a:buChar char="●"/>
            </a:pPr>
            <a:r>
              <a:rPr lang="en-US"/>
              <a:t>Problem: HCL doesn’t scale well with team expectations</a:t>
            </a:r>
            <a:endParaRPr lang="en-US">
              <a:solidFill>
                <a:srgbClr val="444444"/>
              </a:solidFill>
            </a:endParaRPr>
          </a:p>
          <a:p>
            <a:pPr marL="0" indent="0">
              <a:spcBef>
                <a:spcPts val="1200"/>
              </a:spcBef>
            </a:pPr>
            <a:endParaRPr lang="en-US">
              <a:solidFill>
                <a:srgbClr val="444444"/>
              </a:solidFill>
            </a:endParaRPr>
          </a:p>
          <a:p>
            <a:pPr marL="0" indent="0">
              <a:lnSpc>
                <a:spcPct val="114999"/>
              </a:lnSpc>
              <a:spcBef>
                <a:spcPts val="1200"/>
              </a:spcBef>
            </a:pPr>
            <a:endParaRPr lang="en-US" i="1"/>
          </a:p>
        </p:txBody>
      </p:sp>
      <p:sp>
        <p:nvSpPr>
          <p:cNvPr id="132" name="Google Shape;132;g370a1cd1218_1_1610:notes">
            <a:extLst>
              <a:ext uri="{FF2B5EF4-FFF2-40B4-BE49-F238E27FC236}">
                <a16:creationId xmlns:a16="http://schemas.microsoft.com/office/drawing/2014/main" id="{9155FF2F-6087-49E4-591B-C7E78503FF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626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018B74E9-CAA4-F56D-D2D5-75BE3306EA07}"/>
            </a:ext>
          </a:extLst>
        </p:cNvPr>
        <p:cNvGrpSpPr/>
        <p:nvPr/>
      </p:nvGrpSpPr>
      <p:grpSpPr>
        <a:xfrm>
          <a:off x="0" y="0"/>
          <a:ext cx="0" cy="0"/>
          <a:chOff x="0" y="0"/>
          <a:chExt cx="0" cy="0"/>
        </a:xfrm>
      </p:grpSpPr>
      <p:sp>
        <p:nvSpPr>
          <p:cNvPr id="131" name="Google Shape;131;g370a1cd1218_1_1610:notes">
            <a:extLst>
              <a:ext uri="{FF2B5EF4-FFF2-40B4-BE49-F238E27FC236}">
                <a16:creationId xmlns:a16="http://schemas.microsoft.com/office/drawing/2014/main" id="{682BCA3D-B094-0007-64B3-70C825D7101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en-US" sz="1200" b="0" i="0" u="none" strike="noStrike" cap="none" dirty="0">
              <a:solidFill>
                <a:schemeClr val="dk1"/>
              </a:solidFill>
              <a:effectLst/>
              <a:latin typeface="Arial"/>
              <a:ea typeface="Arial"/>
              <a:cs typeface="Arial"/>
              <a:sym typeface="Arial"/>
            </a:endParaRPr>
          </a:p>
          <a:p>
            <a:r>
              <a:rPr lang="en-US" sz="1200" b="0" i="1" u="none" strike="noStrike" cap="none" dirty="0">
                <a:solidFill>
                  <a:schemeClr val="dk1"/>
                </a:solidFill>
                <a:effectLst/>
                <a:latin typeface="Arial"/>
                <a:ea typeface="Arial"/>
                <a:cs typeface="Arial"/>
                <a:sym typeface="Arial"/>
              </a:rPr>
              <a:t>Ref: https://</a:t>
            </a:r>
            <a:r>
              <a:rPr lang="en-US" sz="1200" b="0" i="1" u="none" strike="noStrike" cap="none" dirty="0" err="1">
                <a:solidFill>
                  <a:schemeClr val="dk1"/>
                </a:solidFill>
                <a:effectLst/>
                <a:latin typeface="Arial"/>
                <a:ea typeface="Arial"/>
                <a:cs typeface="Arial"/>
                <a:sym typeface="Arial"/>
              </a:rPr>
              <a:t>speakerdeck.com</a:t>
            </a:r>
            <a:r>
              <a:rPr lang="en-US" sz="1200" b="0" i="1" u="none" strike="noStrike" cap="none" dirty="0">
                <a:solidFill>
                  <a:schemeClr val="dk1"/>
                </a:solidFill>
                <a:effectLst/>
                <a:latin typeface="Arial"/>
                <a:ea typeface="Arial"/>
                <a:cs typeface="Arial"/>
                <a:sym typeface="Arial"/>
              </a:rPr>
              <a:t>/so0k/</a:t>
            </a:r>
            <a:r>
              <a:rPr lang="en-US" sz="1200" b="0" i="1" u="none" strike="noStrike" cap="none" dirty="0" err="1">
                <a:solidFill>
                  <a:schemeClr val="dk1"/>
                </a:solidFill>
                <a:effectLst/>
                <a:latin typeface="Arial"/>
                <a:ea typeface="Arial"/>
                <a:cs typeface="Arial"/>
                <a:sym typeface="Arial"/>
              </a:rPr>
              <a:t>integrate-this?slide</a:t>
            </a:r>
            <a:r>
              <a:rPr lang="en-US" sz="1200" b="0" i="1" u="none" strike="noStrike" cap="none" dirty="0">
                <a:solidFill>
                  <a:schemeClr val="dk1"/>
                </a:solidFill>
                <a:effectLst/>
                <a:latin typeface="Arial"/>
                <a:ea typeface="Arial"/>
                <a:cs typeface="Arial"/>
                <a:sym typeface="Arial"/>
              </a:rPr>
              <a:t>=4</a:t>
            </a:r>
          </a:p>
        </p:txBody>
      </p:sp>
      <p:sp>
        <p:nvSpPr>
          <p:cNvPr id="132" name="Google Shape;132;g370a1cd1218_1_1610:notes">
            <a:extLst>
              <a:ext uri="{FF2B5EF4-FFF2-40B4-BE49-F238E27FC236}">
                <a16:creationId xmlns:a16="http://schemas.microsoft.com/office/drawing/2014/main" id="{39235165-3BA0-6D38-585F-E9D0011783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794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3D7EBC74-EDF2-C658-4AFC-14FD89024C46}"/>
            </a:ext>
          </a:extLst>
        </p:cNvPr>
        <p:cNvGrpSpPr/>
        <p:nvPr/>
      </p:nvGrpSpPr>
      <p:grpSpPr>
        <a:xfrm>
          <a:off x="0" y="0"/>
          <a:ext cx="0" cy="0"/>
          <a:chOff x="0" y="0"/>
          <a:chExt cx="0" cy="0"/>
        </a:xfrm>
      </p:grpSpPr>
      <p:sp>
        <p:nvSpPr>
          <p:cNvPr id="131" name="Google Shape;131;g370a1cd1218_1_1610:notes">
            <a:extLst>
              <a:ext uri="{FF2B5EF4-FFF2-40B4-BE49-F238E27FC236}">
                <a16:creationId xmlns:a16="http://schemas.microsoft.com/office/drawing/2014/main" id="{F8D06977-4C3A-6DE8-5BAE-3F2827CF7C8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SG" b="1" dirty="0"/>
              <a:t>Slide 3 — Why yesterday’s </a:t>
            </a:r>
            <a:r>
              <a:rPr lang="en-SG" b="1" dirty="0" err="1"/>
              <a:t>IaC</a:t>
            </a:r>
            <a:r>
              <a:rPr lang="en-SG" b="1" dirty="0"/>
              <a:t> stops short today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SG"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SG" dirty="0"/>
              <a:t>Infrastructure-as-Code (</a:t>
            </a:r>
            <a:r>
              <a:rPr lang="en-SG" dirty="0" err="1"/>
              <a:t>IaC</a:t>
            </a:r>
            <a:r>
              <a:rPr lang="en-SG" dirty="0"/>
              <a:t>) revolutionized how we manage infrastructure, shifting from manual configuration to declarative definitions.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SG" dirty="0"/>
              <a:t>However, the rapid evolution of cloud platforms and modern application architectures has exposed limitations in traditional </a:t>
            </a:r>
            <a:r>
              <a:rPr lang="en-SG" dirty="0" err="1"/>
              <a:t>IaC</a:t>
            </a:r>
            <a:r>
              <a:rPr lang="en-SG" dirty="0"/>
              <a:t> approaches.</a:t>
            </a:r>
          </a:p>
          <a:p>
            <a:endParaRPr lang="en-SG" dirty="0"/>
          </a:p>
          <a:p>
            <a:r>
              <a:rPr lang="en-SG" b="1" dirty="0"/>
              <a:t>Cloud complexity outgrew static templates</a:t>
            </a:r>
          </a:p>
          <a:p>
            <a:r>
              <a:rPr lang="en-SG" b="1" dirty="0"/>
              <a:t>	</a:t>
            </a:r>
            <a:r>
              <a:rPr lang="en-SG" dirty="0"/>
              <a:t>Cloud product lines exploded; service combinations and churn create coupling to app logic that YAML/HCL struggle to model cleanly. (Thoughtworks: cloud “line items … now exceeds 2M products”.) (</a:t>
            </a:r>
            <a:r>
              <a:rPr lang="en-SG" dirty="0">
                <a:hlinkClick r:id="rId3" tooltip="Infrastructure as product"/>
              </a:rPr>
              <a:t>Thoughtworks</a:t>
            </a:r>
            <a:r>
              <a:rPr lang="en-SG" dirty="0"/>
              <a:t>)</a:t>
            </a:r>
          </a:p>
          <a:p>
            <a:r>
              <a:rPr lang="en-SG" b="1" dirty="0"/>
              <a:t>Modern patterns amplify the gap</a:t>
            </a:r>
            <a:endParaRPr lang="en-SG" dirty="0"/>
          </a:p>
          <a:p>
            <a:pPr lvl="1"/>
            <a:r>
              <a:rPr lang="en-SG" dirty="0"/>
              <a:t>Serverless, containers, event-driven topologies need composition, iteration, and code reuse beyond what static templates offer. (</a:t>
            </a:r>
            <a:r>
              <a:rPr lang="en-SG" dirty="0">
                <a:hlinkClick r:id="rId4" tooltip="Infrastructure as code: Where are we today?"/>
              </a:rPr>
              <a:t>Thoughtworks</a:t>
            </a:r>
            <a:r>
              <a:rPr lang="en-SG" dirty="0"/>
              <a:t>)</a:t>
            </a:r>
          </a:p>
          <a:p>
            <a:pPr lvl="1"/>
            <a:r>
              <a:rPr lang="en-SG" dirty="0"/>
              <a:t>Platform Engineering expects </a:t>
            </a:r>
            <a:r>
              <a:rPr lang="en-SG" b="1" dirty="0"/>
              <a:t>self-service golden paths</a:t>
            </a:r>
            <a:r>
              <a:rPr lang="en-SG" dirty="0"/>
              <a:t>, not tickets for specialists. (</a:t>
            </a:r>
            <a:r>
              <a:rPr lang="en-SG" dirty="0">
                <a:hlinkClick r:id="rId5" tooltip="key to maximizing software development effectiveness"/>
              </a:rPr>
              <a:t>Thoughtworks</a:t>
            </a:r>
            <a:r>
              <a:rPr lang="en-SG" dirty="0"/>
              <a:t>)</a:t>
            </a:r>
          </a:p>
          <a:p>
            <a:pPr lvl="1"/>
            <a:r>
              <a:rPr lang="en-SG" b="1" dirty="0"/>
              <a:t>You build it, you run it</a:t>
            </a:r>
            <a:r>
              <a:rPr lang="en-SG" dirty="0"/>
              <a:t> pushes product teams to own infra changes as part of delivery. (Werner Vogels, 2006.) (</a:t>
            </a:r>
            <a:r>
              <a:rPr lang="en-SG" dirty="0">
                <a:hlinkClick r:id="rId6" tooltip="A Conversation with Werner Vogels"/>
              </a:rPr>
              <a:t>queue.acm.org</a:t>
            </a:r>
            <a:r>
              <a:rPr lang="en-SG" dirty="0"/>
              <a:t>)</a:t>
            </a:r>
          </a:p>
          <a:p>
            <a:r>
              <a:rPr lang="en-SG" b="1" dirty="0"/>
              <a:t>Declarative-only pain points</a:t>
            </a:r>
            <a:br>
              <a:rPr lang="en-SG" dirty="0"/>
            </a:br>
            <a:r>
              <a:rPr lang="en-SG" dirty="0"/>
              <a:t>Conditional logic, reuse, testing, and debugging are clumsy; manifest sprawl and indirection increase cognitive load. (K8s/YAML: “declarative complexity” and limited reusability.) (</a:t>
            </a:r>
            <a:r>
              <a:rPr lang="en-SG" dirty="0">
                <a:hlinkClick r:id="rId7" tooltip="Beyond Declarative DSLs In Kubernetes"/>
              </a:rPr>
              <a:t>Medium</a:t>
            </a:r>
            <a:r>
              <a:rPr lang="en-SG" dirty="0"/>
              <a:t>)</a:t>
            </a:r>
          </a:p>
          <a:p>
            <a:r>
              <a:rPr lang="en-SG" b="1" dirty="0"/>
              <a:t>Application-Driven Infrastructure</a:t>
            </a:r>
            <a:r>
              <a:rPr lang="en-SG" dirty="0"/>
              <a:t> (Kief Morris)</a:t>
            </a:r>
            <a:br>
              <a:rPr lang="en-SG" dirty="0"/>
            </a:br>
            <a:r>
              <a:rPr lang="en-SG" dirty="0"/>
              <a:t>Design infra from the app workflow back, componentized and deployed via application pipelines — a shift beyond hand-crafted stacks. (</a:t>
            </a:r>
            <a:r>
              <a:rPr lang="en-SG" dirty="0">
                <a:hlinkClick r:id="rId8" tooltip="Infrastructure as code in 2025"/>
              </a:rPr>
              <a:t>Thoughtworks</a:t>
            </a:r>
            <a:r>
              <a:rPr lang="en-SG" dirty="0"/>
              <a:t>)</a:t>
            </a:r>
          </a:p>
          <a:p>
            <a:r>
              <a:rPr lang="en-SG" b="1" dirty="0"/>
              <a:t>New accelerants</a:t>
            </a:r>
            <a:br>
              <a:rPr lang="en-SG" dirty="0"/>
            </a:br>
            <a:r>
              <a:rPr lang="en-SG" dirty="0"/>
              <a:t>AI code generation (e.g., v0.dev, </a:t>
            </a:r>
            <a:r>
              <a:rPr lang="en-SG" dirty="0" err="1"/>
              <a:t>bolt.new</a:t>
            </a:r>
            <a:r>
              <a:rPr lang="en-SG" dirty="0"/>
              <a:t>) reduces boilerplate and accelerates scaffolding for platform “golden paths,” while still requiring safe guardrails. (</a:t>
            </a:r>
            <a:r>
              <a:rPr lang="en-SG" dirty="0">
                <a:hlinkClick r:id="rId9" tooltip="v0.dev vs Bolt.new: Which AI App Generator Is Right for You?"/>
              </a:rPr>
              <a:t>UI Bakery</a:t>
            </a:r>
            <a:r>
              <a:rPr lang="en-SG" dirty="0"/>
              <a:t>)</a:t>
            </a:r>
          </a:p>
          <a:p>
            <a:r>
              <a:rPr lang="en-SG" b="1" dirty="0"/>
              <a:t>Set up the demo</a:t>
            </a:r>
            <a:br>
              <a:rPr lang="en-SG" dirty="0"/>
            </a:br>
            <a:r>
              <a:rPr lang="en-SG" dirty="0"/>
              <a:t>“Setting up every resource is painful — component libraries abstract patterns so teams compose outcomes, not primitives.” (Segues to Slide 4.)</a:t>
            </a:r>
          </a:p>
          <a:p>
            <a:pPr marL="0" indent="0">
              <a:lnSpc>
                <a:spcPct val="114999"/>
              </a:lnSpc>
              <a:spcBef>
                <a:spcPts val="1200"/>
              </a:spcBef>
            </a:pPr>
            <a:endParaRPr lang="en-US" i="1" dirty="0"/>
          </a:p>
        </p:txBody>
      </p:sp>
      <p:sp>
        <p:nvSpPr>
          <p:cNvPr id="132" name="Google Shape;132;g370a1cd1218_1_1610:notes">
            <a:extLst>
              <a:ext uri="{FF2B5EF4-FFF2-40B4-BE49-F238E27FC236}">
                <a16:creationId xmlns:a16="http://schemas.microsoft.com/office/drawing/2014/main" id="{1FAAAA5F-1762-187A-0017-7C0EEED744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5998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492EF78C-D184-C817-AC14-4F642841C40F}"/>
            </a:ext>
          </a:extLst>
        </p:cNvPr>
        <p:cNvGrpSpPr/>
        <p:nvPr/>
      </p:nvGrpSpPr>
      <p:grpSpPr>
        <a:xfrm>
          <a:off x="0" y="0"/>
          <a:ext cx="0" cy="0"/>
          <a:chOff x="0" y="0"/>
          <a:chExt cx="0" cy="0"/>
        </a:xfrm>
      </p:grpSpPr>
      <p:sp>
        <p:nvSpPr>
          <p:cNvPr id="131" name="Google Shape;131;g370a1cd1218_1_1610:notes">
            <a:extLst>
              <a:ext uri="{FF2B5EF4-FFF2-40B4-BE49-F238E27FC236}">
                <a16:creationId xmlns:a16="http://schemas.microsoft.com/office/drawing/2014/main" id="{897247C5-6E79-09C9-D37F-9BCD084A0CB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en-SG" dirty="0"/>
          </a:p>
          <a:p>
            <a:r>
              <a:rPr lang="en-SG" b="1" dirty="0"/>
              <a:t>Slide 4 — Why general-purpose languages (GPLs) for </a:t>
            </a:r>
            <a:r>
              <a:rPr lang="en-SG" b="1" dirty="0" err="1"/>
              <a:t>IaC</a:t>
            </a:r>
            <a:r>
              <a:rPr lang="en-SG" b="1" dirty="0"/>
              <a:t> now</a:t>
            </a:r>
          </a:p>
          <a:p>
            <a:endParaRPr lang="en-SG" b="1" dirty="0"/>
          </a:p>
          <a:p>
            <a:r>
              <a:rPr lang="en-SG" b="1" dirty="0"/>
              <a:t>Familiar languages lower the barrier</a:t>
            </a:r>
            <a:br>
              <a:rPr lang="en-SG" dirty="0"/>
            </a:br>
            <a:r>
              <a:rPr lang="en-SG" dirty="0"/>
              <a:t>Use TS/JS, Python, Go, C#, Java for infra — reuse skills, IDEs, test runners, package managers. (</a:t>
            </a:r>
            <a:r>
              <a:rPr lang="en-SG" dirty="0" err="1"/>
              <a:t>Pulumi</a:t>
            </a:r>
            <a:r>
              <a:rPr lang="en-SG" dirty="0"/>
              <a:t>; CDK for Terraform.) (</a:t>
            </a:r>
            <a:r>
              <a:rPr lang="en-SG" dirty="0">
                <a:hlinkClick r:id="rId3" tooltip="Docs Pulumi IaC Concepts"/>
              </a:rPr>
              <a:t>pulumi</a:t>
            </a:r>
            <a:r>
              <a:rPr lang="en-SG" dirty="0"/>
              <a:t>)</a:t>
            </a:r>
          </a:p>
          <a:p>
            <a:r>
              <a:rPr lang="en-SG" b="1" dirty="0"/>
              <a:t>Richer composition &gt; static templating</a:t>
            </a:r>
            <a:br>
              <a:rPr lang="en-SG" dirty="0"/>
            </a:br>
            <a:r>
              <a:rPr lang="en-SG" dirty="0"/>
              <a:t>Real functions, modules, types, and loops enable </a:t>
            </a:r>
            <a:r>
              <a:rPr lang="en-SG" b="1" dirty="0"/>
              <a:t>component libraries</a:t>
            </a:r>
            <a:r>
              <a:rPr lang="en-SG" dirty="0"/>
              <a:t> that encode best practices once and reuse broadly. (</a:t>
            </a:r>
            <a:r>
              <a:rPr lang="en-SG" dirty="0" err="1"/>
              <a:t>Pulumi</a:t>
            </a:r>
            <a:r>
              <a:rPr lang="en-SG" dirty="0"/>
              <a:t> on GPL benefits.) (</a:t>
            </a:r>
            <a:r>
              <a:rPr lang="en-SG" dirty="0">
                <a:hlinkClick r:id="rId4" tooltip="Infrastructure as Code in Any Programming Language"/>
              </a:rPr>
              <a:t>pulumi</a:t>
            </a:r>
            <a:r>
              <a:rPr lang="en-SG" dirty="0"/>
              <a:t>)</a:t>
            </a:r>
          </a:p>
          <a:p>
            <a:r>
              <a:rPr lang="en-SG" b="1" dirty="0"/>
              <a:t>Bridge to existing ecosystems, not a rip-and-replace</a:t>
            </a:r>
            <a:br>
              <a:rPr lang="en-SG" dirty="0"/>
            </a:br>
            <a:r>
              <a:rPr lang="en-SG" dirty="0"/>
              <a:t>CDKTF compiles to Terraform plans, keeping state, policies, workflows, and registries intact — ideal for gradual adoption. (</a:t>
            </a:r>
            <a:r>
              <a:rPr lang="en-SG" dirty="0">
                <a:hlinkClick r:id="rId5" tooltip="CDK for Terraform"/>
              </a:rPr>
              <a:t>HashiCorp Developer</a:t>
            </a:r>
            <a:r>
              <a:rPr lang="en-SG" dirty="0"/>
              <a:t>)</a:t>
            </a:r>
          </a:p>
          <a:p>
            <a:r>
              <a:rPr lang="en-SG" b="1" dirty="0"/>
              <a:t>Higher-level patterns out of the box</a:t>
            </a:r>
            <a:br>
              <a:rPr lang="en-SG" dirty="0"/>
            </a:br>
            <a:r>
              <a:rPr lang="en-SG" dirty="0"/>
              <a:t>The CDK family demonstrates cross-cutting interfaces and asset pipelines (e.g., </a:t>
            </a:r>
            <a:r>
              <a:rPr lang="en-SG" b="1" dirty="0" err="1"/>
              <a:t>IGrantable</a:t>
            </a:r>
            <a:r>
              <a:rPr lang="en-SG" dirty="0"/>
              <a:t>, </a:t>
            </a:r>
            <a:r>
              <a:rPr lang="en-SG" b="1" dirty="0" err="1"/>
              <a:t>IConnectable</a:t>
            </a:r>
            <a:r>
              <a:rPr lang="en-SG" dirty="0"/>
              <a:t>) that encode permissions, networking, and packaging concerns. (AWS CDK APIs.) (</a:t>
            </a:r>
            <a:r>
              <a:rPr lang="en-SG" dirty="0">
                <a:hlinkClick r:id="rId6" tooltip="AWS CDK - interface IGrantable"/>
              </a:rPr>
              <a:t>AWS Documentation</a:t>
            </a:r>
            <a:r>
              <a:rPr lang="en-SG" dirty="0"/>
              <a:t>)</a:t>
            </a:r>
          </a:p>
          <a:p>
            <a:r>
              <a:rPr lang="en-SG" b="1" dirty="0"/>
              <a:t>Aligns with Platform Engineering &amp; YBIYRI</a:t>
            </a:r>
            <a:br>
              <a:rPr lang="en-SG" dirty="0"/>
            </a:br>
            <a:r>
              <a:rPr lang="en-SG" dirty="0"/>
              <a:t>Teams ship infra via SDK-like building blocks — great fit for self-service platforms and product teams owning runtime outcomes. (</a:t>
            </a:r>
            <a:r>
              <a:rPr lang="en-SG" dirty="0">
                <a:hlinkClick r:id="rId7" tooltip="key to maximizing software development effectiveness"/>
              </a:rPr>
              <a:t>Thoughtworks</a:t>
            </a:r>
            <a:r>
              <a:rPr lang="en-SG" dirty="0"/>
              <a:t>)</a:t>
            </a:r>
          </a:p>
          <a:p>
            <a:r>
              <a:rPr lang="en-SG" b="1" dirty="0" err="1"/>
              <a:t>Tradeoffs</a:t>
            </a:r>
            <a:r>
              <a:rPr lang="en-SG" b="1" dirty="0"/>
              <a:t> &amp; mitigations</a:t>
            </a:r>
            <a:endParaRPr lang="en-SG" dirty="0"/>
          </a:p>
          <a:p>
            <a:pPr lvl="1"/>
            <a:r>
              <a:rPr lang="en-SG" dirty="0"/>
              <a:t>Still need cloud/domain knowledge — but IDEs, types, and refactoring make discovery and safety nets stronger. (</a:t>
            </a:r>
            <a:r>
              <a:rPr lang="en-SG" dirty="0">
                <a:hlinkClick r:id="rId3" tooltip="Docs Pulumi IaC Concepts"/>
              </a:rPr>
              <a:t>pulumi</a:t>
            </a:r>
            <a:r>
              <a:rPr lang="en-SG" dirty="0"/>
              <a:t>)</a:t>
            </a:r>
          </a:p>
          <a:p>
            <a:pPr lvl="1"/>
            <a:r>
              <a:rPr lang="en-SG" dirty="0"/>
              <a:t>Maintenance shifts to </a:t>
            </a:r>
            <a:r>
              <a:rPr lang="en-SG" b="1" dirty="0"/>
              <a:t>library authors</a:t>
            </a:r>
            <a:r>
              <a:rPr lang="en-SG" dirty="0"/>
              <a:t> — treat infra components as products. (</a:t>
            </a:r>
            <a:r>
              <a:rPr lang="en-SG" dirty="0">
                <a:hlinkClick r:id="rId8" tooltip="Infrastructure as Product"/>
              </a:rPr>
              <a:t>Thoughtworks</a:t>
            </a:r>
            <a:r>
              <a:rPr lang="en-SG" dirty="0"/>
              <a:t>)</a:t>
            </a:r>
          </a:p>
          <a:p>
            <a:pPr lvl="1"/>
            <a:r>
              <a:rPr lang="en-SG" dirty="0"/>
              <a:t>LLMs can assist </a:t>
            </a:r>
            <a:r>
              <a:rPr lang="en-SG" b="1" dirty="0"/>
              <a:t>selection/configuration</a:t>
            </a:r>
            <a:r>
              <a:rPr lang="en-SG" dirty="0"/>
              <a:t> of components; done within code and policy controls, this avoids risky </a:t>
            </a:r>
            <a:r>
              <a:rPr lang="en-SG" dirty="0" err="1"/>
              <a:t>ClickOps</a:t>
            </a:r>
            <a:r>
              <a:rPr lang="en-SG" dirty="0"/>
              <a:t>. (</a:t>
            </a:r>
            <a:r>
              <a:rPr lang="en-SG" dirty="0">
                <a:hlinkClick r:id="rId9" tooltip="Digital application management and operations DAMO"/>
              </a:rPr>
              <a:t>Thoughtworks</a:t>
            </a:r>
            <a:r>
              <a:rPr lang="en-SG" dirty="0"/>
              <a:t>)</a:t>
            </a:r>
          </a:p>
          <a:p>
            <a:r>
              <a:rPr lang="en-SG" b="1" dirty="0"/>
              <a:t>Prime the live demo</a:t>
            </a:r>
            <a:br>
              <a:rPr lang="en-SG" dirty="0"/>
            </a:br>
            <a:r>
              <a:rPr lang="en-SG" dirty="0"/>
              <a:t>Show: </a:t>
            </a:r>
            <a:r>
              <a:rPr lang="en-SG" b="1" dirty="0"/>
              <a:t>asset pipeline</a:t>
            </a:r>
            <a:r>
              <a:rPr lang="en-SG" dirty="0"/>
              <a:t>, </a:t>
            </a:r>
            <a:r>
              <a:rPr lang="en-SG" b="1" dirty="0"/>
              <a:t>strongly-typed constructor props/</a:t>
            </a:r>
            <a:r>
              <a:rPr lang="en-SG" b="1" dirty="0" err="1"/>
              <a:t>enums</a:t>
            </a:r>
            <a:r>
              <a:rPr lang="en-SG" dirty="0"/>
              <a:t>, </a:t>
            </a:r>
            <a:r>
              <a:rPr lang="en-SG" b="1" dirty="0"/>
              <a:t>imperative methods to express intent</a:t>
            </a:r>
            <a:r>
              <a:rPr lang="en-SG" dirty="0"/>
              <a:t>, and </a:t>
            </a:r>
            <a:r>
              <a:rPr lang="en-SG" b="1" dirty="0"/>
              <a:t>cross-cutting traits</a:t>
            </a:r>
            <a:r>
              <a:rPr lang="en-SG" dirty="0"/>
              <a:t> — then reveal the generated Terraform under the hood to prove it slots into today’s governance and pipelines. (</a:t>
            </a:r>
            <a:r>
              <a:rPr lang="en-SG" dirty="0">
                <a:hlinkClick r:id="rId5" tooltip="CDK for Terraform"/>
              </a:rPr>
              <a:t>HashiCorp Developer</a:t>
            </a:r>
            <a:r>
              <a:rPr lang="en-SG" dirty="0"/>
              <a:t>)</a:t>
            </a:r>
            <a:endParaRPr lang="en-US" i="1" dirty="0"/>
          </a:p>
        </p:txBody>
      </p:sp>
      <p:sp>
        <p:nvSpPr>
          <p:cNvPr id="132" name="Google Shape;132;g370a1cd1218_1_1610:notes">
            <a:extLst>
              <a:ext uri="{FF2B5EF4-FFF2-40B4-BE49-F238E27FC236}">
                <a16:creationId xmlns:a16="http://schemas.microsoft.com/office/drawing/2014/main" id="{E977E68F-F717-B173-C5E7-35981B1C61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448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dirty="0"/>
              <a:t>Leverage cloud, building on</a:t>
            </a:r>
            <a:endParaRPr lang="en-US" dirty="0">
              <a:solidFill>
                <a:srgbClr val="444444"/>
              </a:solidFill>
            </a:endParaRPr>
          </a:p>
          <a:p>
            <a:pPr marL="628650" lvl="1" indent="-171450">
              <a:buFont typeface="Courier New,monospace"/>
              <a:buChar char="•"/>
            </a:pPr>
            <a:r>
              <a:rPr lang="en-US" dirty="0"/>
              <a:t>Cloud native</a:t>
            </a:r>
            <a:endParaRPr lang="en-US" dirty="0">
              <a:solidFill>
                <a:srgbClr val="444444"/>
              </a:solidFill>
            </a:endParaRPr>
          </a:p>
          <a:p>
            <a:pPr marL="628650" lvl="1" indent="-171450">
              <a:buFont typeface="Courier New,monospace"/>
              <a:buChar char="•"/>
            </a:pPr>
            <a:r>
              <a:rPr lang="en-US" dirty="0"/>
              <a:t>Event driven</a:t>
            </a:r>
            <a:endParaRPr lang="en-US" dirty="0">
              <a:solidFill>
                <a:srgbClr val="444444"/>
              </a:solidFill>
            </a:endParaRPr>
          </a:p>
          <a:p>
            <a:pPr marL="628650" lvl="1" indent="-171450">
              <a:buFont typeface="Courier New,monospace"/>
              <a:buChar char="•"/>
            </a:pPr>
            <a:r>
              <a:rPr lang="en-US" dirty="0"/>
              <a:t>Serverless pipeline</a:t>
            </a:r>
            <a:endParaRPr lang="en-US" dirty="0">
              <a:solidFill>
                <a:srgbClr val="444444"/>
              </a:solidFill>
            </a:endParaRPr>
          </a:p>
          <a:p>
            <a:pPr marL="628650" lvl="1" indent="-171450">
              <a:buFont typeface="Courier New,monospace"/>
              <a:buChar char="•"/>
            </a:pPr>
            <a:endParaRPr lang="en-US" dirty="0">
              <a:solidFill>
                <a:srgbClr val="444444"/>
              </a:solidFill>
            </a:endParaRPr>
          </a:p>
          <a:p>
            <a:pPr marL="171450" indent="-171450">
              <a:buFont typeface="Arial,Sans-Serif"/>
              <a:buChar char="•"/>
            </a:pPr>
            <a:r>
              <a:rPr lang="en-US" dirty="0"/>
              <a:t>Designed for rapid scale, operational simplicity</a:t>
            </a:r>
          </a:p>
          <a:p>
            <a:pPr marL="171450" indent="-171450">
              <a:buFont typeface="Arial,Sans-Serif"/>
              <a:buChar char="•"/>
            </a:pPr>
            <a:r>
              <a:rPr lang="en-US" dirty="0"/>
              <a:t>Next, I will do a live demo on how to create this robust event-driven pipeline using a higher construct easily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53070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Running a local copy of https://</a:t>
            </a:r>
            <a:r>
              <a:rPr lang="en-US" dirty="0" err="1"/>
              <a:t>terraconstructs.dev</a:t>
            </a:r>
            <a:r>
              <a:rPr lang="en-US" dirty="0"/>
              <a:t>/#demo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65502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
        <p:cNvGrpSpPr/>
        <p:nvPr/>
      </p:nvGrpSpPr>
      <p:grpSpPr>
        <a:xfrm>
          <a:off x="0" y="0"/>
          <a:ext cx="0" cy="0"/>
          <a:chOff x="0" y="0"/>
          <a:chExt cx="0" cy="0"/>
        </a:xfrm>
      </p:grpSpPr>
      <p:sp>
        <p:nvSpPr>
          <p:cNvPr id="13" name="Google Shape;13;p18"/>
          <p:cNvSpPr txBox="1">
            <a:spLocks noGrp="1"/>
          </p:cNvSpPr>
          <p:nvPr>
            <p:ph type="title"/>
          </p:nvPr>
        </p:nvSpPr>
        <p:spPr>
          <a:xfrm>
            <a:off x="310896" y="2286000"/>
            <a:ext cx="8205304" cy="75353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8"/>
          <p:cNvSpPr txBox="1">
            <a:spLocks noGrp="1"/>
          </p:cNvSpPr>
          <p:nvPr>
            <p:ph type="body" idx="1"/>
          </p:nvPr>
        </p:nvSpPr>
        <p:spPr>
          <a:xfrm>
            <a:off x="310896" y="3039533"/>
            <a:ext cx="5372100" cy="500063"/>
          </a:xfrm>
          <a:prstGeom prst="rect">
            <a:avLst/>
          </a:prstGeom>
          <a:noFill/>
          <a:ln>
            <a:noFill/>
          </a:ln>
        </p:spPr>
        <p:txBody>
          <a:bodyPr spcFirstLastPara="1" wrap="square" lIns="91425" tIns="45700" rIns="91425" bIns="45700" anchor="t" anchorCtr="0">
            <a:noAutofit/>
          </a:bodyPr>
          <a:lstStyle>
            <a:lvl1pPr marL="457200" lvl="0" indent="-228600" algn="l">
              <a:spcBef>
                <a:spcPts val="200"/>
              </a:spcBef>
              <a:spcAft>
                <a:spcPts val="0"/>
              </a:spcAft>
              <a:buClr>
                <a:schemeClr val="lt1"/>
              </a:buClr>
              <a:buSzPts val="1000"/>
              <a:buFont typeface="Arial"/>
              <a:buNone/>
              <a:defRPr sz="1000" b="1" i="0">
                <a:latin typeface="Arial"/>
                <a:ea typeface="Arial"/>
                <a:cs typeface="Arial"/>
                <a:sym typeface="Aria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ur Content - Graphics">
  <p:cSld name="Four Content - Graphics">
    <p:spTree>
      <p:nvGrpSpPr>
        <p:cNvPr id="1" name="Shape 38"/>
        <p:cNvGrpSpPr/>
        <p:nvPr/>
      </p:nvGrpSpPr>
      <p:grpSpPr>
        <a:xfrm>
          <a:off x="0" y="0"/>
          <a:ext cx="0" cy="0"/>
          <a:chOff x="0" y="0"/>
          <a:chExt cx="0" cy="0"/>
        </a:xfrm>
      </p:grpSpPr>
      <p:sp>
        <p:nvSpPr>
          <p:cNvPr id="39" name="Google Shape;39;p27"/>
          <p:cNvSpPr txBox="1">
            <a:spLocks noGrp="1"/>
          </p:cNvSpPr>
          <p:nvPr>
            <p:ph type="body" idx="1"/>
          </p:nvPr>
        </p:nvSpPr>
        <p:spPr>
          <a:xfrm>
            <a:off x="337742" y="3127084"/>
            <a:ext cx="1797050" cy="3409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lt1"/>
              </a:buClr>
              <a:buSzPts val="1200"/>
              <a:buFont typeface="Arial"/>
              <a:buNone/>
              <a:defRPr sz="1200">
                <a:solidFill>
                  <a:schemeClr val="lt1"/>
                </a:solidFill>
              </a:defRPr>
            </a:lvl1pPr>
            <a:lvl2pPr marL="914400" lvl="1" indent="-228600" algn="l">
              <a:lnSpc>
                <a:spcPct val="100000"/>
              </a:lnSpc>
              <a:spcBef>
                <a:spcPts val="240"/>
              </a:spcBef>
              <a:spcAft>
                <a:spcPts val="0"/>
              </a:spcAft>
              <a:buClr>
                <a:schemeClr val="lt1"/>
              </a:buClr>
              <a:buSzPts val="1200"/>
              <a:buNone/>
              <a:defRPr sz="1200"/>
            </a:lvl2pPr>
            <a:lvl3pPr marL="1371600" lvl="2" indent="-228600" algn="l">
              <a:lnSpc>
                <a:spcPct val="100000"/>
              </a:lnSpc>
              <a:spcBef>
                <a:spcPts val="200"/>
              </a:spcBef>
              <a:spcAft>
                <a:spcPts val="0"/>
              </a:spcAft>
              <a:buClr>
                <a:schemeClr val="lt1"/>
              </a:buClr>
              <a:buSzPts val="1000"/>
              <a:buNone/>
              <a:defRPr sz="1000"/>
            </a:lvl3pPr>
            <a:lvl4pPr marL="1828800" lvl="3" indent="-228600" algn="l">
              <a:lnSpc>
                <a:spcPct val="100000"/>
              </a:lnSpc>
              <a:spcBef>
                <a:spcPts val="180"/>
              </a:spcBef>
              <a:spcAft>
                <a:spcPts val="0"/>
              </a:spcAft>
              <a:buClr>
                <a:schemeClr val="lt1"/>
              </a:buClr>
              <a:buSzPts val="900"/>
              <a:buNone/>
              <a:defRPr sz="900"/>
            </a:lvl4pPr>
            <a:lvl5pPr marL="2286000" lvl="4" indent="-228600" algn="l">
              <a:lnSpc>
                <a:spcPct val="100000"/>
              </a:lnSpc>
              <a:spcBef>
                <a:spcPts val="180"/>
              </a:spcBef>
              <a:spcAft>
                <a:spcPts val="0"/>
              </a:spcAft>
              <a:buClr>
                <a:schemeClr val="lt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0" name="Google Shape;40;p27"/>
          <p:cNvSpPr txBox="1">
            <a:spLocks noGrp="1"/>
          </p:cNvSpPr>
          <p:nvPr>
            <p:ph type="body" idx="2"/>
          </p:nvPr>
        </p:nvSpPr>
        <p:spPr>
          <a:xfrm>
            <a:off x="2496747" y="3127084"/>
            <a:ext cx="1797050" cy="3409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lt1"/>
              </a:buClr>
              <a:buSzPts val="1200"/>
              <a:buFont typeface="Arial"/>
              <a:buNone/>
              <a:defRPr sz="1200">
                <a:solidFill>
                  <a:schemeClr val="lt1"/>
                </a:solidFill>
              </a:defRPr>
            </a:lvl1pPr>
            <a:lvl2pPr marL="914400" lvl="1" indent="-228600" algn="l">
              <a:lnSpc>
                <a:spcPct val="100000"/>
              </a:lnSpc>
              <a:spcBef>
                <a:spcPts val="240"/>
              </a:spcBef>
              <a:spcAft>
                <a:spcPts val="0"/>
              </a:spcAft>
              <a:buClr>
                <a:schemeClr val="lt1"/>
              </a:buClr>
              <a:buSzPts val="1200"/>
              <a:buNone/>
              <a:defRPr sz="1200"/>
            </a:lvl2pPr>
            <a:lvl3pPr marL="1371600" lvl="2" indent="-228600" algn="l">
              <a:lnSpc>
                <a:spcPct val="100000"/>
              </a:lnSpc>
              <a:spcBef>
                <a:spcPts val="200"/>
              </a:spcBef>
              <a:spcAft>
                <a:spcPts val="0"/>
              </a:spcAft>
              <a:buClr>
                <a:schemeClr val="lt1"/>
              </a:buClr>
              <a:buSzPts val="1000"/>
              <a:buNone/>
              <a:defRPr sz="1000"/>
            </a:lvl3pPr>
            <a:lvl4pPr marL="1828800" lvl="3" indent="-228600" algn="l">
              <a:lnSpc>
                <a:spcPct val="100000"/>
              </a:lnSpc>
              <a:spcBef>
                <a:spcPts val="180"/>
              </a:spcBef>
              <a:spcAft>
                <a:spcPts val="0"/>
              </a:spcAft>
              <a:buClr>
                <a:schemeClr val="lt1"/>
              </a:buClr>
              <a:buSzPts val="900"/>
              <a:buNone/>
              <a:defRPr sz="900"/>
            </a:lvl4pPr>
            <a:lvl5pPr marL="2286000" lvl="4" indent="-228600" algn="l">
              <a:lnSpc>
                <a:spcPct val="100000"/>
              </a:lnSpc>
              <a:spcBef>
                <a:spcPts val="180"/>
              </a:spcBef>
              <a:spcAft>
                <a:spcPts val="0"/>
              </a:spcAft>
              <a:buClr>
                <a:schemeClr val="lt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1" name="Google Shape;41;p27"/>
          <p:cNvSpPr txBox="1">
            <a:spLocks noGrp="1"/>
          </p:cNvSpPr>
          <p:nvPr>
            <p:ph type="body" idx="3"/>
          </p:nvPr>
        </p:nvSpPr>
        <p:spPr>
          <a:xfrm>
            <a:off x="4634585" y="3127084"/>
            <a:ext cx="1797050" cy="3409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lt1"/>
              </a:buClr>
              <a:buSzPts val="1200"/>
              <a:buFont typeface="Arial"/>
              <a:buNone/>
              <a:defRPr sz="1200" b="0" i="0">
                <a:solidFill>
                  <a:schemeClr val="lt1"/>
                </a:solidFill>
                <a:latin typeface="Arial"/>
                <a:ea typeface="Arial"/>
                <a:cs typeface="Arial"/>
                <a:sym typeface="Arial"/>
              </a:defRPr>
            </a:lvl1pPr>
            <a:lvl2pPr marL="914400" lvl="1" indent="-228600" algn="l">
              <a:lnSpc>
                <a:spcPct val="100000"/>
              </a:lnSpc>
              <a:spcBef>
                <a:spcPts val="240"/>
              </a:spcBef>
              <a:spcAft>
                <a:spcPts val="0"/>
              </a:spcAft>
              <a:buClr>
                <a:schemeClr val="lt1"/>
              </a:buClr>
              <a:buSzPts val="1200"/>
              <a:buNone/>
              <a:defRPr sz="1200"/>
            </a:lvl2pPr>
            <a:lvl3pPr marL="1371600" lvl="2" indent="-228600" algn="l">
              <a:lnSpc>
                <a:spcPct val="100000"/>
              </a:lnSpc>
              <a:spcBef>
                <a:spcPts val="200"/>
              </a:spcBef>
              <a:spcAft>
                <a:spcPts val="0"/>
              </a:spcAft>
              <a:buClr>
                <a:schemeClr val="lt1"/>
              </a:buClr>
              <a:buSzPts val="1000"/>
              <a:buNone/>
              <a:defRPr sz="1000"/>
            </a:lvl3pPr>
            <a:lvl4pPr marL="1828800" lvl="3" indent="-228600" algn="l">
              <a:lnSpc>
                <a:spcPct val="100000"/>
              </a:lnSpc>
              <a:spcBef>
                <a:spcPts val="180"/>
              </a:spcBef>
              <a:spcAft>
                <a:spcPts val="0"/>
              </a:spcAft>
              <a:buClr>
                <a:schemeClr val="lt1"/>
              </a:buClr>
              <a:buSzPts val="900"/>
              <a:buNone/>
              <a:defRPr sz="900"/>
            </a:lvl4pPr>
            <a:lvl5pPr marL="2286000" lvl="4" indent="-228600" algn="l">
              <a:lnSpc>
                <a:spcPct val="100000"/>
              </a:lnSpc>
              <a:spcBef>
                <a:spcPts val="180"/>
              </a:spcBef>
              <a:spcAft>
                <a:spcPts val="0"/>
              </a:spcAft>
              <a:buClr>
                <a:schemeClr val="lt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2" name="Google Shape;42;p27"/>
          <p:cNvSpPr txBox="1">
            <a:spLocks noGrp="1"/>
          </p:cNvSpPr>
          <p:nvPr>
            <p:ph type="body" idx="4"/>
          </p:nvPr>
        </p:nvSpPr>
        <p:spPr>
          <a:xfrm>
            <a:off x="6990345" y="3127084"/>
            <a:ext cx="1797050" cy="3409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40"/>
              </a:spcBef>
              <a:spcAft>
                <a:spcPts val="0"/>
              </a:spcAft>
              <a:buClr>
                <a:schemeClr val="lt1"/>
              </a:buClr>
              <a:buSzPts val="1200"/>
              <a:buFont typeface="Arial"/>
              <a:buNone/>
              <a:defRPr sz="1200">
                <a:solidFill>
                  <a:schemeClr val="lt1"/>
                </a:solidFill>
              </a:defRPr>
            </a:lvl1pPr>
            <a:lvl2pPr marL="914400" lvl="1" indent="-228600" algn="l">
              <a:lnSpc>
                <a:spcPct val="100000"/>
              </a:lnSpc>
              <a:spcBef>
                <a:spcPts val="240"/>
              </a:spcBef>
              <a:spcAft>
                <a:spcPts val="0"/>
              </a:spcAft>
              <a:buClr>
                <a:schemeClr val="lt1"/>
              </a:buClr>
              <a:buSzPts val="1200"/>
              <a:buNone/>
              <a:defRPr sz="1200"/>
            </a:lvl2pPr>
            <a:lvl3pPr marL="1371600" lvl="2" indent="-228600" algn="l">
              <a:lnSpc>
                <a:spcPct val="100000"/>
              </a:lnSpc>
              <a:spcBef>
                <a:spcPts val="200"/>
              </a:spcBef>
              <a:spcAft>
                <a:spcPts val="0"/>
              </a:spcAft>
              <a:buClr>
                <a:schemeClr val="lt1"/>
              </a:buClr>
              <a:buSzPts val="1000"/>
              <a:buNone/>
              <a:defRPr sz="1000"/>
            </a:lvl3pPr>
            <a:lvl4pPr marL="1828800" lvl="3" indent="-228600" algn="l">
              <a:lnSpc>
                <a:spcPct val="100000"/>
              </a:lnSpc>
              <a:spcBef>
                <a:spcPts val="180"/>
              </a:spcBef>
              <a:spcAft>
                <a:spcPts val="0"/>
              </a:spcAft>
              <a:buClr>
                <a:schemeClr val="lt1"/>
              </a:buClr>
              <a:buSzPts val="900"/>
              <a:buNone/>
              <a:defRPr sz="900"/>
            </a:lvl4pPr>
            <a:lvl5pPr marL="2286000" lvl="4" indent="-228600" algn="l">
              <a:lnSpc>
                <a:spcPct val="100000"/>
              </a:lnSpc>
              <a:spcBef>
                <a:spcPts val="180"/>
              </a:spcBef>
              <a:spcAft>
                <a:spcPts val="0"/>
              </a:spcAft>
              <a:buClr>
                <a:schemeClr val="lt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3" name="Google Shape;43;p27"/>
          <p:cNvSpPr>
            <a:spLocks noGrp="1"/>
          </p:cNvSpPr>
          <p:nvPr>
            <p:ph type="pic" idx="5"/>
          </p:nvPr>
        </p:nvSpPr>
        <p:spPr>
          <a:xfrm>
            <a:off x="337742" y="1604354"/>
            <a:ext cx="1797050" cy="1344612"/>
          </a:xfrm>
          <a:prstGeom prst="rect">
            <a:avLst/>
          </a:prstGeom>
          <a:noFill/>
          <a:ln>
            <a:noFill/>
          </a:ln>
        </p:spPr>
      </p:sp>
      <p:sp>
        <p:nvSpPr>
          <p:cNvPr id="44" name="Google Shape;44;p27"/>
          <p:cNvSpPr>
            <a:spLocks noGrp="1"/>
          </p:cNvSpPr>
          <p:nvPr>
            <p:ph type="pic" idx="6"/>
          </p:nvPr>
        </p:nvSpPr>
        <p:spPr>
          <a:xfrm>
            <a:off x="2496747" y="1604354"/>
            <a:ext cx="1797050" cy="1344612"/>
          </a:xfrm>
          <a:prstGeom prst="rect">
            <a:avLst/>
          </a:prstGeom>
          <a:noFill/>
          <a:ln>
            <a:noFill/>
          </a:ln>
        </p:spPr>
      </p:sp>
      <p:sp>
        <p:nvSpPr>
          <p:cNvPr id="45" name="Google Shape;45;p27"/>
          <p:cNvSpPr>
            <a:spLocks noGrp="1"/>
          </p:cNvSpPr>
          <p:nvPr>
            <p:ph type="pic" idx="7"/>
          </p:nvPr>
        </p:nvSpPr>
        <p:spPr>
          <a:xfrm>
            <a:off x="4634585" y="1604354"/>
            <a:ext cx="1797050" cy="1344612"/>
          </a:xfrm>
          <a:prstGeom prst="rect">
            <a:avLst/>
          </a:prstGeom>
          <a:noFill/>
          <a:ln>
            <a:noFill/>
          </a:ln>
        </p:spPr>
      </p:sp>
      <p:sp>
        <p:nvSpPr>
          <p:cNvPr id="46" name="Google Shape;46;p27"/>
          <p:cNvSpPr>
            <a:spLocks noGrp="1"/>
          </p:cNvSpPr>
          <p:nvPr>
            <p:ph type="pic" idx="8"/>
          </p:nvPr>
        </p:nvSpPr>
        <p:spPr>
          <a:xfrm>
            <a:off x="6990345" y="1604354"/>
            <a:ext cx="1797050" cy="1344612"/>
          </a:xfrm>
          <a:prstGeom prst="rect">
            <a:avLst/>
          </a:prstGeom>
          <a:noFill/>
          <a:ln>
            <a:noFill/>
          </a:ln>
        </p:spPr>
      </p:sp>
    </p:spTree>
    <p:extLst>
      <p:ext uri="{BB962C8B-B14F-4D97-AF65-F5344CB8AC3E}">
        <p14:creationId xmlns:p14="http://schemas.microsoft.com/office/powerpoint/2010/main" val="192816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9E57A-C09E-ACC0-3A9B-D376C17B8D47}"/>
              </a:ext>
            </a:extLst>
          </p:cNvPr>
          <p:cNvSpPr>
            <a:spLocks noGrp="1"/>
          </p:cNvSpPr>
          <p:nvPr>
            <p:ph type="dt" sz="half" idx="10"/>
          </p:nvPr>
        </p:nvSpPr>
        <p:spPr/>
        <p:txBody>
          <a:bodyPr/>
          <a:lstStyle/>
          <a:p>
            <a:fld id="{D2C03E2B-BCF7-734B-88E6-B5D33C93B7CC}" type="datetimeFigureOut">
              <a:rPr lang="en-US" smtClean="0"/>
              <a:t>10/19/25</a:t>
            </a:fld>
            <a:endParaRPr lang="en-US"/>
          </a:p>
        </p:txBody>
      </p:sp>
      <p:sp>
        <p:nvSpPr>
          <p:cNvPr id="3" name="Footer Placeholder 2">
            <a:extLst>
              <a:ext uri="{FF2B5EF4-FFF2-40B4-BE49-F238E27FC236}">
                <a16:creationId xmlns:a16="http://schemas.microsoft.com/office/drawing/2014/main" id="{8DCA6478-5180-1DA1-EEEC-948AA482F9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CCBDD4-8AFA-2425-36FF-45EEB4FA6726}"/>
              </a:ext>
            </a:extLst>
          </p:cNvPr>
          <p:cNvSpPr>
            <a:spLocks noGrp="1"/>
          </p:cNvSpPr>
          <p:nvPr>
            <p:ph type="sldNum" sz="quarter" idx="12"/>
          </p:nvPr>
        </p:nvSpPr>
        <p:spPr/>
        <p:txBody>
          <a:bodyPr/>
          <a:lstStyle/>
          <a:p>
            <a:fld id="{164DD0E8-EABA-7947-AA3E-32E24C792EA1}" type="slidenum">
              <a:rPr lang="en-US" smtClean="0"/>
              <a:t>‹#›</a:t>
            </a:fld>
            <a:endParaRPr lang="en-US"/>
          </a:p>
        </p:txBody>
      </p:sp>
    </p:spTree>
    <p:extLst>
      <p:ext uri="{BB962C8B-B14F-4D97-AF65-F5344CB8AC3E}">
        <p14:creationId xmlns:p14="http://schemas.microsoft.com/office/powerpoint/2010/main" val="315117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9"/>
          <p:cNvSpPr txBox="1">
            <a:spLocks noGrp="1"/>
          </p:cNvSpPr>
          <p:nvPr>
            <p:ph type="body" idx="1"/>
          </p:nvPr>
        </p:nvSpPr>
        <p:spPr>
          <a:xfrm>
            <a:off x="310896" y="2396066"/>
            <a:ext cx="5175504" cy="744537"/>
          </a:xfrm>
          <a:prstGeom prst="rect">
            <a:avLst/>
          </a:prstGeom>
          <a:noFill/>
          <a:ln>
            <a:noFill/>
          </a:ln>
        </p:spPr>
        <p:txBody>
          <a:bodyPr spcFirstLastPara="1" wrap="square" lIns="91425" tIns="45700" rIns="91425" bIns="45700" anchor="b" anchorCtr="0">
            <a:noAutofit/>
          </a:bodyPr>
          <a:lstStyle>
            <a:lvl1pPr marL="457200" lvl="0" indent="-228600" algn="l">
              <a:spcBef>
                <a:spcPts val="800"/>
              </a:spcBef>
              <a:spcAft>
                <a:spcPts val="0"/>
              </a:spcAft>
              <a:buClr>
                <a:schemeClr val="lt1"/>
              </a:buClr>
              <a:buSzPts val="4000"/>
              <a:buFont typeface="Arial"/>
              <a:buNone/>
              <a:defRPr sz="4000" b="0" i="0">
                <a:solidFill>
                  <a:schemeClr val="lt1"/>
                </a:solidFill>
                <a:latin typeface="Arial"/>
                <a:ea typeface="Arial"/>
                <a:cs typeface="Arial"/>
                <a:sym typeface="Aria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 name="Google Shape;17;p19"/>
          <p:cNvSpPr txBox="1">
            <a:spLocks noGrp="1"/>
          </p:cNvSpPr>
          <p:nvPr>
            <p:ph type="body" idx="2"/>
          </p:nvPr>
        </p:nvSpPr>
        <p:spPr>
          <a:xfrm>
            <a:off x="308188" y="3140603"/>
            <a:ext cx="6041582" cy="487849"/>
          </a:xfrm>
          <a:prstGeom prst="rect">
            <a:avLst/>
          </a:prstGeom>
          <a:noFill/>
          <a:ln>
            <a:noFill/>
          </a:ln>
        </p:spPr>
        <p:txBody>
          <a:bodyPr spcFirstLastPara="1" wrap="square" lIns="91425" tIns="45700" rIns="91425" bIns="45700" anchor="t" anchorCtr="0">
            <a:noAutofit/>
          </a:bodyPr>
          <a:lstStyle>
            <a:lvl1pPr marL="457200" lvl="0" indent="-228600" algn="l">
              <a:spcBef>
                <a:spcPts val="200"/>
              </a:spcBef>
              <a:spcAft>
                <a:spcPts val="0"/>
              </a:spcAft>
              <a:buClr>
                <a:schemeClr val="lt1"/>
              </a:buClr>
              <a:buSzPts val="1000"/>
              <a:buFont typeface="Arial"/>
              <a:buNone/>
              <a:defRPr sz="1000" b="1" i="0">
                <a:solidFill>
                  <a:schemeClr val="lt1"/>
                </a:solidFill>
                <a:latin typeface="Arial"/>
                <a:ea typeface="Arial"/>
                <a:cs typeface="Arial"/>
                <a:sym typeface="Arial"/>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21"/>
          <p:cNvSpPr txBox="1">
            <a:spLocks noGrp="1"/>
          </p:cNvSpPr>
          <p:nvPr>
            <p:ph type="body" idx="1"/>
          </p:nvPr>
        </p:nvSpPr>
        <p:spPr>
          <a:xfrm>
            <a:off x="274319" y="965201"/>
            <a:ext cx="8624147" cy="4047065"/>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lt1"/>
              </a:buClr>
              <a:buSzPts val="2000"/>
              <a:buFont typeface="Arial"/>
              <a:buNone/>
              <a:defRPr>
                <a:solidFill>
                  <a:schemeClr val="lt1"/>
                </a:solidFill>
              </a:defRPr>
            </a:lvl1pPr>
            <a:lvl2pPr marL="914400" lvl="1" indent="-330200" algn="l">
              <a:spcBef>
                <a:spcPts val="320"/>
              </a:spcBef>
              <a:spcAft>
                <a:spcPts val="0"/>
              </a:spcAft>
              <a:buClr>
                <a:schemeClr val="lt1"/>
              </a:buClr>
              <a:buSzPts val="1600"/>
              <a:buFont typeface="Arial"/>
              <a:buChar char="•"/>
              <a:defRPr>
                <a:solidFill>
                  <a:schemeClr val="lt1"/>
                </a:solidFill>
              </a:defRPr>
            </a:lvl2pPr>
            <a:lvl3pPr marL="1371600" lvl="2" indent="-330200" algn="l">
              <a:spcBef>
                <a:spcPts val="320"/>
              </a:spcBef>
              <a:spcAft>
                <a:spcPts val="0"/>
              </a:spcAft>
              <a:buClr>
                <a:schemeClr val="lt1"/>
              </a:buClr>
              <a:buSzPts val="1600"/>
              <a:buFont typeface="Arial"/>
              <a:buChar char="•"/>
              <a:defRPr>
                <a:solidFill>
                  <a:schemeClr val="lt1"/>
                </a:solidFill>
              </a:defRPr>
            </a:lvl3pPr>
            <a:lvl4pPr marL="1828800" lvl="3" indent="-330200" algn="l">
              <a:spcBef>
                <a:spcPts val="320"/>
              </a:spcBef>
              <a:spcAft>
                <a:spcPts val="0"/>
              </a:spcAft>
              <a:buClr>
                <a:schemeClr val="lt1"/>
              </a:buClr>
              <a:buSzPts val="1600"/>
              <a:buChar char="–"/>
              <a:defRPr>
                <a:solidFill>
                  <a:schemeClr val="lt1"/>
                </a:solidFill>
              </a:defRPr>
            </a:lvl4pPr>
            <a:lvl5pPr marL="2286000" lvl="4" indent="-330200" algn="l">
              <a:spcBef>
                <a:spcPts val="320"/>
              </a:spcBef>
              <a:spcAft>
                <a:spcPts val="0"/>
              </a:spcAft>
              <a:buClr>
                <a:schemeClr val="lt1"/>
              </a:buClr>
              <a:buSzPts val="16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dk1"/>
        </a:solidFill>
        <a:effectLst/>
      </p:bgPr>
    </p:bg>
    <p:spTree>
      <p:nvGrpSpPr>
        <p:cNvPr id="1" name="Shape 24"/>
        <p:cNvGrpSpPr/>
        <p:nvPr/>
      </p:nvGrpSpPr>
      <p:grpSpPr>
        <a:xfrm>
          <a:off x="0" y="0"/>
          <a:ext cx="0" cy="0"/>
          <a:chOff x="0" y="0"/>
          <a:chExt cx="0" cy="0"/>
        </a:xfrm>
      </p:grpSpPr>
      <p:sp>
        <p:nvSpPr>
          <p:cNvPr id="25" name="Google Shape;25;p23"/>
          <p:cNvSpPr txBox="1">
            <a:spLocks noGrp="1"/>
          </p:cNvSpPr>
          <p:nvPr>
            <p:ph type="title"/>
          </p:nvPr>
        </p:nvSpPr>
        <p:spPr>
          <a:xfrm>
            <a:off x="277861" y="1969202"/>
            <a:ext cx="7772400" cy="930105"/>
          </a:xfrm>
          <a:prstGeom prst="rect">
            <a:avLst/>
          </a:prstGeom>
          <a:solidFill>
            <a:schemeClr val="dk1"/>
          </a:solid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000"/>
              <a:buFont typeface="Arial"/>
              <a:buNone/>
              <a:defRPr sz="4000" b="0" i="0"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ntent">
  <p:cSld name="Three Conten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26"/>
          <p:cNvSpPr txBox="1">
            <a:spLocks noGrp="1"/>
          </p:cNvSpPr>
          <p:nvPr>
            <p:ph type="body" idx="1"/>
          </p:nvPr>
        </p:nvSpPr>
        <p:spPr>
          <a:xfrm>
            <a:off x="274320" y="1011542"/>
            <a:ext cx="2715623" cy="3394472"/>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lt1"/>
              </a:buClr>
              <a:buSzPts val="1600"/>
              <a:buFont typeface="Arial"/>
              <a:buNone/>
              <a:defRPr sz="1600"/>
            </a:lvl1pPr>
            <a:lvl2pPr marL="914400" lvl="1" indent="-330200" algn="l">
              <a:spcBef>
                <a:spcPts val="320"/>
              </a:spcBef>
              <a:spcAft>
                <a:spcPts val="0"/>
              </a:spcAft>
              <a:buClr>
                <a:schemeClr val="lt1"/>
              </a:buClr>
              <a:buSzPts val="1600"/>
              <a:buChar char="•"/>
              <a:defRPr sz="1600"/>
            </a:lvl2pPr>
            <a:lvl3pPr marL="1371600" lvl="2" indent="-330200" algn="l">
              <a:spcBef>
                <a:spcPts val="320"/>
              </a:spcBef>
              <a:spcAft>
                <a:spcPts val="0"/>
              </a:spcAft>
              <a:buClr>
                <a:schemeClr val="lt1"/>
              </a:buClr>
              <a:buSzPts val="1600"/>
              <a:buChar char="•"/>
              <a:defRPr sz="1600"/>
            </a:lvl3pPr>
            <a:lvl4pPr marL="1828800" lvl="3" indent="-228600" algn="l">
              <a:spcBef>
                <a:spcPts val="320"/>
              </a:spcBef>
              <a:spcAft>
                <a:spcPts val="0"/>
              </a:spcAft>
              <a:buClr>
                <a:schemeClr val="lt1"/>
              </a:buClr>
              <a:buSzPts val="1600"/>
              <a:buNone/>
              <a:defRPr sz="1600"/>
            </a:lvl4pPr>
            <a:lvl5pPr marL="2286000" lvl="4" indent="-330200" algn="l">
              <a:spcBef>
                <a:spcPts val="320"/>
              </a:spcBef>
              <a:spcAft>
                <a:spcPts val="0"/>
              </a:spcAft>
              <a:buClr>
                <a:schemeClr val="lt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6"/>
          <p:cNvSpPr txBox="1">
            <a:spLocks noGrp="1"/>
          </p:cNvSpPr>
          <p:nvPr>
            <p:ph type="body" idx="2"/>
          </p:nvPr>
        </p:nvSpPr>
        <p:spPr>
          <a:xfrm>
            <a:off x="3156071" y="1011542"/>
            <a:ext cx="2715623" cy="3394472"/>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lt1"/>
              </a:buClr>
              <a:buSzPts val="1600"/>
              <a:buFont typeface="Arial"/>
              <a:buNone/>
              <a:defRPr sz="1600"/>
            </a:lvl1pPr>
            <a:lvl2pPr marL="914400" lvl="1" indent="-330200" algn="l">
              <a:spcBef>
                <a:spcPts val="320"/>
              </a:spcBef>
              <a:spcAft>
                <a:spcPts val="0"/>
              </a:spcAft>
              <a:buClr>
                <a:schemeClr val="lt1"/>
              </a:buClr>
              <a:buSzPts val="1600"/>
              <a:buChar char="•"/>
              <a:defRPr sz="1600"/>
            </a:lvl2pPr>
            <a:lvl3pPr marL="1371600" lvl="2" indent="-330200" algn="l">
              <a:spcBef>
                <a:spcPts val="320"/>
              </a:spcBef>
              <a:spcAft>
                <a:spcPts val="0"/>
              </a:spcAft>
              <a:buClr>
                <a:schemeClr val="lt1"/>
              </a:buClr>
              <a:buSzPts val="1600"/>
              <a:buChar char="•"/>
              <a:defRPr sz="1600"/>
            </a:lvl3pPr>
            <a:lvl4pPr marL="1828800" lvl="3" indent="-228600" algn="l">
              <a:spcBef>
                <a:spcPts val="320"/>
              </a:spcBef>
              <a:spcAft>
                <a:spcPts val="0"/>
              </a:spcAft>
              <a:buClr>
                <a:schemeClr val="lt1"/>
              </a:buClr>
              <a:buSzPts val="1600"/>
              <a:buNone/>
              <a:defRPr sz="1600"/>
            </a:lvl4pPr>
            <a:lvl5pPr marL="2286000" lvl="4" indent="-330200" algn="l">
              <a:spcBef>
                <a:spcPts val="320"/>
              </a:spcBef>
              <a:spcAft>
                <a:spcPts val="0"/>
              </a:spcAft>
              <a:buClr>
                <a:schemeClr val="lt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6"/>
          <p:cNvSpPr txBox="1">
            <a:spLocks noGrp="1"/>
          </p:cNvSpPr>
          <p:nvPr>
            <p:ph type="body" idx="3"/>
          </p:nvPr>
        </p:nvSpPr>
        <p:spPr>
          <a:xfrm>
            <a:off x="6037822" y="1011542"/>
            <a:ext cx="2715623" cy="3394472"/>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lt1"/>
              </a:buClr>
              <a:buSzPts val="1600"/>
              <a:buFont typeface="Arial"/>
              <a:buNone/>
              <a:defRPr sz="1600"/>
            </a:lvl1pPr>
            <a:lvl2pPr marL="914400" lvl="1" indent="-330200" algn="l">
              <a:spcBef>
                <a:spcPts val="320"/>
              </a:spcBef>
              <a:spcAft>
                <a:spcPts val="0"/>
              </a:spcAft>
              <a:buClr>
                <a:schemeClr val="lt1"/>
              </a:buClr>
              <a:buSzPts val="1600"/>
              <a:buChar char="•"/>
              <a:defRPr sz="1600"/>
            </a:lvl2pPr>
            <a:lvl3pPr marL="1371600" lvl="2" indent="-330200" algn="l">
              <a:spcBef>
                <a:spcPts val="320"/>
              </a:spcBef>
              <a:spcAft>
                <a:spcPts val="0"/>
              </a:spcAft>
              <a:buClr>
                <a:schemeClr val="lt1"/>
              </a:buClr>
              <a:buSzPts val="1600"/>
              <a:buChar char="•"/>
              <a:defRPr sz="1600"/>
            </a:lvl3pPr>
            <a:lvl4pPr marL="1828800" lvl="3" indent="-228600" algn="l">
              <a:spcBef>
                <a:spcPts val="320"/>
              </a:spcBef>
              <a:spcAft>
                <a:spcPts val="0"/>
              </a:spcAft>
              <a:buClr>
                <a:schemeClr val="lt1"/>
              </a:buClr>
              <a:buSzPts val="1600"/>
              <a:buNone/>
              <a:defRPr sz="1600"/>
            </a:lvl4pPr>
            <a:lvl5pPr marL="2286000" lvl="4" indent="-330200" algn="l">
              <a:spcBef>
                <a:spcPts val="320"/>
              </a:spcBef>
              <a:spcAft>
                <a:spcPts val="0"/>
              </a:spcAft>
              <a:buClr>
                <a:schemeClr val="lt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29"/>
          <p:cNvSpPr/>
          <p:nvPr/>
        </p:nvSpPr>
        <p:spPr>
          <a:xfrm>
            <a:off x="0" y="1052286"/>
            <a:ext cx="9144000" cy="409121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 name="Google Shape;62;p29"/>
          <p:cNvSpPr txBox="1">
            <a:spLocks noGrp="1"/>
          </p:cNvSpPr>
          <p:nvPr>
            <p:ph type="body" idx="1"/>
          </p:nvPr>
        </p:nvSpPr>
        <p:spPr>
          <a:xfrm>
            <a:off x="433976" y="1052286"/>
            <a:ext cx="8624147" cy="4043003"/>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dk1"/>
              </a:buClr>
              <a:buSzPts val="2000"/>
              <a:buFont typeface="Arial"/>
              <a:buNone/>
              <a:defRPr>
                <a:solidFill>
                  <a:schemeClr val="dk1"/>
                </a:solidFill>
              </a:defRPr>
            </a:lvl1pPr>
            <a:lvl2pPr marL="914400" lvl="1" indent="-330200" algn="l">
              <a:spcBef>
                <a:spcPts val="320"/>
              </a:spcBef>
              <a:spcAft>
                <a:spcPts val="0"/>
              </a:spcAft>
              <a:buClr>
                <a:schemeClr val="dk1"/>
              </a:buClr>
              <a:buSzPts val="1600"/>
              <a:buFont typeface="Arial"/>
              <a:buChar char="•"/>
              <a:defRPr>
                <a:solidFill>
                  <a:schemeClr val="dk1"/>
                </a:solidFill>
              </a:defRPr>
            </a:lvl2pPr>
            <a:lvl3pPr marL="1371600" lvl="2" indent="-330200" algn="l">
              <a:spcBef>
                <a:spcPts val="320"/>
              </a:spcBef>
              <a:spcAft>
                <a:spcPts val="0"/>
              </a:spcAft>
              <a:buClr>
                <a:schemeClr val="dk1"/>
              </a:buClr>
              <a:buSzPts val="1600"/>
              <a:buFont typeface="Arial"/>
              <a:buChar char="•"/>
              <a:defRPr>
                <a:solidFill>
                  <a:schemeClr val="dk1"/>
                </a:solidFill>
              </a:defRPr>
            </a:lvl3pPr>
            <a:lvl4pPr marL="1828800" lvl="3" indent="-330200" algn="l">
              <a:spcBef>
                <a:spcPts val="320"/>
              </a:spcBef>
              <a:spcAft>
                <a:spcPts val="0"/>
              </a:spcAft>
              <a:buClr>
                <a:schemeClr val="dk1"/>
              </a:buClr>
              <a:buSzPts val="1600"/>
              <a:buChar char="–"/>
              <a:defRPr>
                <a:solidFill>
                  <a:schemeClr val="dk1"/>
                </a:solidFill>
              </a:defRPr>
            </a:lvl4pPr>
            <a:lvl5pPr marL="2286000" lvl="4" indent="-330200" algn="l">
              <a:spcBef>
                <a:spcPts val="320"/>
              </a:spcBef>
              <a:spcAft>
                <a:spcPts val="0"/>
              </a:spcAft>
              <a:buClr>
                <a:schemeClr val="dk1"/>
              </a:buClr>
              <a:buSzPts val="1600"/>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30"/>
          <p:cNvSpPr/>
          <p:nvPr/>
        </p:nvSpPr>
        <p:spPr>
          <a:xfrm>
            <a:off x="0" y="1083191"/>
            <a:ext cx="9144000" cy="40603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 name="Google Shape;65;p30"/>
          <p:cNvSpPr txBox="1">
            <a:spLocks noGrp="1"/>
          </p:cNvSpPr>
          <p:nvPr>
            <p:ph type="body" idx="1"/>
          </p:nvPr>
        </p:nvSpPr>
        <p:spPr>
          <a:xfrm>
            <a:off x="274320" y="1083191"/>
            <a:ext cx="8607213" cy="3692515"/>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dk1"/>
              </a:buClr>
              <a:buSzPts val="1100"/>
              <a:buFont typeface="Droid Sans Mono"/>
              <a:buNone/>
              <a:defRPr sz="1100">
                <a:solidFill>
                  <a:schemeClr val="dk1"/>
                </a:solidFill>
                <a:latin typeface="Droid Sans Mono"/>
                <a:ea typeface="Droid Sans Mono"/>
                <a:cs typeface="Droid Sans Mono"/>
                <a:sym typeface="Droid Sans Mono"/>
              </a:defRPr>
            </a:lvl1pPr>
            <a:lvl2pPr marL="914400" lvl="1" indent="-228600" algn="l">
              <a:spcBef>
                <a:spcPts val="320"/>
              </a:spcBef>
              <a:spcAft>
                <a:spcPts val="0"/>
              </a:spcAft>
              <a:buClr>
                <a:schemeClr val="lt1"/>
              </a:buClr>
              <a:buSzPts val="1600"/>
              <a:buNone/>
              <a:defRPr>
                <a:latin typeface="Droid Sans Mono"/>
                <a:ea typeface="Droid Sans Mono"/>
                <a:cs typeface="Droid Sans Mono"/>
                <a:sym typeface="Droid Sans Mono"/>
              </a:defRPr>
            </a:lvl2pPr>
            <a:lvl3pPr marL="1371600" lvl="2" indent="-228600" algn="l">
              <a:spcBef>
                <a:spcPts val="320"/>
              </a:spcBef>
              <a:spcAft>
                <a:spcPts val="0"/>
              </a:spcAft>
              <a:buClr>
                <a:schemeClr val="lt1"/>
              </a:buClr>
              <a:buSzPts val="1600"/>
              <a:buNone/>
              <a:defRPr>
                <a:latin typeface="Droid Sans Mono"/>
                <a:ea typeface="Droid Sans Mono"/>
                <a:cs typeface="Droid Sans Mono"/>
                <a:sym typeface="Droid Sans Mono"/>
              </a:defRPr>
            </a:lvl3pPr>
            <a:lvl4pPr marL="1828800" lvl="3" indent="-228600" algn="l">
              <a:spcBef>
                <a:spcPts val="320"/>
              </a:spcBef>
              <a:spcAft>
                <a:spcPts val="0"/>
              </a:spcAft>
              <a:buClr>
                <a:schemeClr val="lt1"/>
              </a:buClr>
              <a:buSzPts val="1600"/>
              <a:buNone/>
              <a:defRPr>
                <a:latin typeface="Droid Sans Mono"/>
                <a:ea typeface="Droid Sans Mono"/>
                <a:cs typeface="Droid Sans Mono"/>
                <a:sym typeface="Droid Sans Mono"/>
              </a:defRPr>
            </a:lvl4pPr>
            <a:lvl5pPr marL="2286000" lvl="4" indent="-228600" algn="l">
              <a:spcBef>
                <a:spcPts val="320"/>
              </a:spcBef>
              <a:spcAft>
                <a:spcPts val="0"/>
              </a:spcAft>
              <a:buClr>
                <a:schemeClr val="lt1"/>
              </a:buClr>
              <a:buSzPts val="1600"/>
              <a:buNone/>
              <a:defRPr>
                <a:latin typeface="Droid Sans Mono"/>
                <a:ea typeface="Droid Sans Mono"/>
                <a:cs typeface="Droid Sans Mono"/>
                <a:sym typeface="Droid Sans Mon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31"/>
          <p:cNvSpPr/>
          <p:nvPr/>
        </p:nvSpPr>
        <p:spPr>
          <a:xfrm>
            <a:off x="0" y="836341"/>
            <a:ext cx="9144000" cy="430715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 name="Google Shape;68;p31"/>
          <p:cNvSpPr txBox="1">
            <a:spLocks noGrp="1"/>
          </p:cNvSpPr>
          <p:nvPr>
            <p:ph type="body" idx="1"/>
          </p:nvPr>
        </p:nvSpPr>
        <p:spPr>
          <a:xfrm>
            <a:off x="274320" y="959819"/>
            <a:ext cx="8607213" cy="3692515"/>
          </a:xfrm>
          <a:prstGeom prst="rect">
            <a:avLst/>
          </a:prstGeom>
          <a:noFill/>
          <a:ln>
            <a:noFill/>
          </a:ln>
        </p:spPr>
        <p:txBody>
          <a:bodyPr spcFirstLastPara="1" wrap="square" lIns="91425" tIns="45700" rIns="91425" bIns="45700" anchor="t" anchorCtr="0">
            <a:noAutofit/>
          </a:bodyPr>
          <a:lstStyle>
            <a:lvl1pPr marL="457200" lvl="0" indent="-228600" algn="l">
              <a:spcBef>
                <a:spcPts val="220"/>
              </a:spcBef>
              <a:spcAft>
                <a:spcPts val="0"/>
              </a:spcAft>
              <a:buClr>
                <a:schemeClr val="lt1"/>
              </a:buClr>
              <a:buSzPts val="1100"/>
              <a:buFont typeface="Droid Sans Mono"/>
              <a:buNone/>
              <a:defRPr sz="1100">
                <a:solidFill>
                  <a:schemeClr val="lt1"/>
                </a:solidFill>
                <a:latin typeface="Droid Sans Mono"/>
                <a:ea typeface="Droid Sans Mono"/>
                <a:cs typeface="Droid Sans Mono"/>
                <a:sym typeface="Droid Sans Mono"/>
              </a:defRPr>
            </a:lvl1pPr>
            <a:lvl2pPr marL="914400" lvl="1" indent="-228600" algn="l">
              <a:spcBef>
                <a:spcPts val="320"/>
              </a:spcBef>
              <a:spcAft>
                <a:spcPts val="0"/>
              </a:spcAft>
              <a:buClr>
                <a:schemeClr val="lt1"/>
              </a:buClr>
              <a:buSzPts val="1600"/>
              <a:buNone/>
              <a:defRPr>
                <a:latin typeface="Droid Sans Mono"/>
                <a:ea typeface="Droid Sans Mono"/>
                <a:cs typeface="Droid Sans Mono"/>
                <a:sym typeface="Droid Sans Mono"/>
              </a:defRPr>
            </a:lvl2pPr>
            <a:lvl3pPr marL="1371600" lvl="2" indent="-228600" algn="l">
              <a:spcBef>
                <a:spcPts val="320"/>
              </a:spcBef>
              <a:spcAft>
                <a:spcPts val="0"/>
              </a:spcAft>
              <a:buClr>
                <a:schemeClr val="lt1"/>
              </a:buClr>
              <a:buSzPts val="1600"/>
              <a:buNone/>
              <a:defRPr>
                <a:latin typeface="Droid Sans Mono"/>
                <a:ea typeface="Droid Sans Mono"/>
                <a:cs typeface="Droid Sans Mono"/>
                <a:sym typeface="Droid Sans Mono"/>
              </a:defRPr>
            </a:lvl3pPr>
            <a:lvl4pPr marL="1828800" lvl="3" indent="-228600" algn="l">
              <a:spcBef>
                <a:spcPts val="320"/>
              </a:spcBef>
              <a:spcAft>
                <a:spcPts val="0"/>
              </a:spcAft>
              <a:buClr>
                <a:schemeClr val="lt1"/>
              </a:buClr>
              <a:buSzPts val="1600"/>
              <a:buNone/>
              <a:defRPr>
                <a:latin typeface="Droid Sans Mono"/>
                <a:ea typeface="Droid Sans Mono"/>
                <a:cs typeface="Droid Sans Mono"/>
                <a:sym typeface="Droid Sans Mono"/>
              </a:defRPr>
            </a:lvl4pPr>
            <a:lvl5pPr marL="2286000" lvl="4" indent="-228600" algn="l">
              <a:spcBef>
                <a:spcPts val="320"/>
              </a:spcBef>
              <a:spcAft>
                <a:spcPts val="0"/>
              </a:spcAft>
              <a:buClr>
                <a:schemeClr val="lt1"/>
              </a:buClr>
              <a:buSzPts val="1600"/>
              <a:buNone/>
              <a:defRPr>
                <a:latin typeface="Droid Sans Mono"/>
                <a:ea typeface="Droid Sans Mono"/>
                <a:cs typeface="Droid Sans Mono"/>
                <a:sym typeface="Droid Sans Mon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25"/>
          <p:cNvSpPr txBox="1">
            <a:spLocks noGrp="1"/>
          </p:cNvSpPr>
          <p:nvPr>
            <p:ph type="body" idx="1"/>
          </p:nvPr>
        </p:nvSpPr>
        <p:spPr>
          <a:xfrm>
            <a:off x="275278" y="939800"/>
            <a:ext cx="4187803"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lt1"/>
              </a:buClr>
              <a:buSzPts val="2000"/>
              <a:buFont typeface="Arial"/>
              <a:buNone/>
              <a:defRPr sz="2000" b="1"/>
            </a:lvl1pPr>
            <a:lvl2pPr marL="914400" lvl="1" indent="-228600" algn="l">
              <a:lnSpc>
                <a:spcPct val="100000"/>
              </a:lnSpc>
              <a:spcBef>
                <a:spcPts val="400"/>
              </a:spcBef>
              <a:spcAft>
                <a:spcPts val="0"/>
              </a:spcAft>
              <a:buClr>
                <a:schemeClr val="lt1"/>
              </a:buClr>
              <a:buSzPts val="2000"/>
              <a:buNone/>
              <a:defRPr sz="2000" b="1"/>
            </a:lvl2pPr>
            <a:lvl3pPr marL="1371600" lvl="2" indent="-228600" algn="l">
              <a:lnSpc>
                <a:spcPct val="100000"/>
              </a:lnSpc>
              <a:spcBef>
                <a:spcPts val="360"/>
              </a:spcBef>
              <a:spcAft>
                <a:spcPts val="0"/>
              </a:spcAft>
              <a:buClr>
                <a:schemeClr val="lt1"/>
              </a:buClr>
              <a:buSzPts val="1800"/>
              <a:buNone/>
              <a:defRPr sz="1800" b="1"/>
            </a:lvl3pPr>
            <a:lvl4pPr marL="1828800" lvl="3" indent="-228600" algn="l">
              <a:lnSpc>
                <a:spcPct val="100000"/>
              </a:lnSpc>
              <a:spcBef>
                <a:spcPts val="320"/>
              </a:spcBef>
              <a:spcAft>
                <a:spcPts val="0"/>
              </a:spcAft>
              <a:buClr>
                <a:schemeClr val="lt1"/>
              </a:buClr>
              <a:buSzPts val="1600"/>
              <a:buNone/>
              <a:defRPr sz="1600" b="1"/>
            </a:lvl4pPr>
            <a:lvl5pPr marL="2286000" lvl="4" indent="-228600" algn="l">
              <a:lnSpc>
                <a:spcPct val="100000"/>
              </a:lnSpc>
              <a:spcBef>
                <a:spcPts val="320"/>
              </a:spcBef>
              <a:spcAft>
                <a:spcPts val="0"/>
              </a:spcAft>
              <a:buClr>
                <a:schemeClr val="lt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1" name="Google Shape;31;p25"/>
          <p:cNvSpPr txBox="1">
            <a:spLocks noGrp="1"/>
          </p:cNvSpPr>
          <p:nvPr>
            <p:ph type="body" idx="2"/>
          </p:nvPr>
        </p:nvSpPr>
        <p:spPr>
          <a:xfrm>
            <a:off x="275278" y="1419621"/>
            <a:ext cx="4187803" cy="296346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lt1"/>
              </a:buClr>
              <a:buSzPts val="1600"/>
              <a:buFont typeface="Arial"/>
              <a:buNone/>
              <a:defRPr sz="1600"/>
            </a:lvl1pPr>
            <a:lvl2pPr marL="914400" lvl="1" indent="-330200" algn="l">
              <a:lnSpc>
                <a:spcPct val="100000"/>
              </a:lnSpc>
              <a:spcBef>
                <a:spcPts val="320"/>
              </a:spcBef>
              <a:spcAft>
                <a:spcPts val="0"/>
              </a:spcAft>
              <a:buClr>
                <a:schemeClr val="lt1"/>
              </a:buClr>
              <a:buSzPts val="1600"/>
              <a:buChar char="•"/>
              <a:defRPr sz="1600"/>
            </a:lvl2pPr>
            <a:lvl3pPr marL="1371600" lvl="2" indent="-330200" algn="l">
              <a:lnSpc>
                <a:spcPct val="100000"/>
              </a:lnSpc>
              <a:spcBef>
                <a:spcPts val="320"/>
              </a:spcBef>
              <a:spcAft>
                <a:spcPts val="0"/>
              </a:spcAft>
              <a:buClr>
                <a:schemeClr val="lt1"/>
              </a:buClr>
              <a:buSzPts val="1600"/>
              <a:buChar char="•"/>
              <a:defRPr sz="1600"/>
            </a:lvl3pPr>
            <a:lvl4pPr marL="1828800" lvl="3" indent="-330200" algn="l">
              <a:lnSpc>
                <a:spcPct val="100000"/>
              </a:lnSpc>
              <a:spcBef>
                <a:spcPts val="320"/>
              </a:spcBef>
              <a:spcAft>
                <a:spcPts val="0"/>
              </a:spcAft>
              <a:buClr>
                <a:schemeClr val="lt1"/>
              </a:buClr>
              <a:buSzPts val="1600"/>
              <a:buChar char="–"/>
              <a:defRPr sz="1600"/>
            </a:lvl4pPr>
            <a:lvl5pPr marL="2286000" lvl="4" indent="-330200" algn="l">
              <a:lnSpc>
                <a:spcPct val="100000"/>
              </a:lnSpc>
              <a:spcBef>
                <a:spcPts val="320"/>
              </a:spcBef>
              <a:spcAft>
                <a:spcPts val="0"/>
              </a:spcAft>
              <a:buClr>
                <a:schemeClr val="lt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2" name="Google Shape;32;p25"/>
          <p:cNvSpPr txBox="1">
            <a:spLocks noGrp="1"/>
          </p:cNvSpPr>
          <p:nvPr>
            <p:ph type="body" idx="3"/>
          </p:nvPr>
        </p:nvSpPr>
        <p:spPr>
          <a:xfrm>
            <a:off x="4656667" y="939800"/>
            <a:ext cx="4199466"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chemeClr val="lt1"/>
              </a:buClr>
              <a:buSzPts val="2000"/>
              <a:buFont typeface="Arial"/>
              <a:buNone/>
              <a:defRPr sz="2000" b="1"/>
            </a:lvl1pPr>
            <a:lvl2pPr marL="914400" lvl="1" indent="-228600" algn="l">
              <a:lnSpc>
                <a:spcPct val="100000"/>
              </a:lnSpc>
              <a:spcBef>
                <a:spcPts val="400"/>
              </a:spcBef>
              <a:spcAft>
                <a:spcPts val="0"/>
              </a:spcAft>
              <a:buClr>
                <a:schemeClr val="lt1"/>
              </a:buClr>
              <a:buSzPts val="2000"/>
              <a:buNone/>
              <a:defRPr sz="2000" b="1"/>
            </a:lvl2pPr>
            <a:lvl3pPr marL="1371600" lvl="2" indent="-228600" algn="l">
              <a:lnSpc>
                <a:spcPct val="100000"/>
              </a:lnSpc>
              <a:spcBef>
                <a:spcPts val="360"/>
              </a:spcBef>
              <a:spcAft>
                <a:spcPts val="0"/>
              </a:spcAft>
              <a:buClr>
                <a:schemeClr val="lt1"/>
              </a:buClr>
              <a:buSzPts val="1800"/>
              <a:buNone/>
              <a:defRPr sz="1800" b="1"/>
            </a:lvl3pPr>
            <a:lvl4pPr marL="1828800" lvl="3" indent="-228600" algn="l">
              <a:lnSpc>
                <a:spcPct val="100000"/>
              </a:lnSpc>
              <a:spcBef>
                <a:spcPts val="320"/>
              </a:spcBef>
              <a:spcAft>
                <a:spcPts val="0"/>
              </a:spcAft>
              <a:buClr>
                <a:schemeClr val="lt1"/>
              </a:buClr>
              <a:buSzPts val="1600"/>
              <a:buNone/>
              <a:defRPr sz="1600" b="1"/>
            </a:lvl4pPr>
            <a:lvl5pPr marL="2286000" lvl="4" indent="-228600" algn="l">
              <a:lnSpc>
                <a:spcPct val="100000"/>
              </a:lnSpc>
              <a:spcBef>
                <a:spcPts val="320"/>
              </a:spcBef>
              <a:spcAft>
                <a:spcPts val="0"/>
              </a:spcAft>
              <a:buClr>
                <a:schemeClr val="lt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 name="Google Shape;33;p25"/>
          <p:cNvSpPr txBox="1">
            <a:spLocks noGrp="1"/>
          </p:cNvSpPr>
          <p:nvPr>
            <p:ph type="body" idx="4"/>
          </p:nvPr>
        </p:nvSpPr>
        <p:spPr>
          <a:xfrm>
            <a:off x="4656667" y="1419621"/>
            <a:ext cx="4199466" cy="296346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lt1"/>
              </a:buClr>
              <a:buSzPts val="1600"/>
              <a:buFont typeface="Arial"/>
              <a:buNone/>
              <a:defRPr sz="1600"/>
            </a:lvl1pPr>
            <a:lvl2pPr marL="914400" lvl="1" indent="-330200" algn="l">
              <a:lnSpc>
                <a:spcPct val="100000"/>
              </a:lnSpc>
              <a:spcBef>
                <a:spcPts val="320"/>
              </a:spcBef>
              <a:spcAft>
                <a:spcPts val="0"/>
              </a:spcAft>
              <a:buClr>
                <a:schemeClr val="lt1"/>
              </a:buClr>
              <a:buSzPts val="1600"/>
              <a:buChar char="•"/>
              <a:defRPr sz="1600"/>
            </a:lvl2pPr>
            <a:lvl3pPr marL="1371600" lvl="2" indent="-330200" algn="l">
              <a:lnSpc>
                <a:spcPct val="100000"/>
              </a:lnSpc>
              <a:spcBef>
                <a:spcPts val="320"/>
              </a:spcBef>
              <a:spcAft>
                <a:spcPts val="0"/>
              </a:spcAft>
              <a:buClr>
                <a:schemeClr val="lt1"/>
              </a:buClr>
              <a:buSzPts val="1600"/>
              <a:buChar char="•"/>
              <a:defRPr sz="1600"/>
            </a:lvl3pPr>
            <a:lvl4pPr marL="1828800" lvl="3" indent="-330200" algn="l">
              <a:lnSpc>
                <a:spcPct val="100000"/>
              </a:lnSpc>
              <a:spcBef>
                <a:spcPts val="320"/>
              </a:spcBef>
              <a:spcAft>
                <a:spcPts val="0"/>
              </a:spcAft>
              <a:buClr>
                <a:schemeClr val="lt1"/>
              </a:buClr>
              <a:buSzPts val="1600"/>
              <a:buChar char="–"/>
              <a:defRPr sz="1600"/>
            </a:lvl4pPr>
            <a:lvl5pPr marL="2286000" lvl="4" indent="-330200" algn="l">
              <a:lnSpc>
                <a:spcPct val="100000"/>
              </a:lnSpc>
              <a:spcBef>
                <a:spcPts val="320"/>
              </a:spcBef>
              <a:spcAft>
                <a:spcPts val="0"/>
              </a:spcAft>
              <a:buClr>
                <a:schemeClr val="lt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199751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body" idx="1"/>
          </p:nvPr>
        </p:nvSpPr>
        <p:spPr>
          <a:xfrm>
            <a:off x="533400" y="1329267"/>
            <a:ext cx="6248400" cy="334433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 name="Google Shape;11;p17"/>
          <p:cNvSpPr txBox="1"/>
          <p:nvPr/>
        </p:nvSpPr>
        <p:spPr>
          <a:xfrm>
            <a:off x="1871133" y="-753533"/>
            <a:ext cx="2487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 </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7"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vincenthsh/fog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aws-workshop.terraconstructs.dev"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learning.oreilly.com/library/view/infrastructure-as-code/9781098150341/ch01.html#iron-age-cloud-ag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5" name="Google Shape;75;p1"/>
          <p:cNvSpPr txBox="1"/>
          <p:nvPr/>
        </p:nvSpPr>
        <p:spPr>
          <a:xfrm>
            <a:off x="3517898" y="2802468"/>
            <a:ext cx="20066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rgbClr val="FFB100"/>
                </a:solidFill>
                <a:latin typeface="Arial"/>
                <a:ea typeface="Arial"/>
                <a:cs typeface="Arial"/>
                <a:sym typeface="Arial"/>
              </a:rPr>
              <a:t>MALAYSIA</a:t>
            </a:r>
            <a:endParaRPr sz="1600" dirty="0">
              <a:solidFill>
                <a:schemeClr val="dk1"/>
              </a:solidFill>
              <a:latin typeface="Arial"/>
              <a:ea typeface="Arial"/>
              <a:cs typeface="Arial"/>
              <a:sym typeface="Arial"/>
            </a:endParaRPr>
          </a:p>
        </p:txBody>
      </p:sp>
      <p:cxnSp>
        <p:nvCxnSpPr>
          <p:cNvPr id="76" name="Google Shape;76;p1"/>
          <p:cNvCxnSpPr/>
          <p:nvPr/>
        </p:nvCxnSpPr>
        <p:spPr>
          <a:xfrm rot="10800000">
            <a:off x="2688166" y="2987134"/>
            <a:ext cx="880534" cy="0"/>
          </a:xfrm>
          <a:prstGeom prst="straightConnector1">
            <a:avLst/>
          </a:prstGeom>
          <a:noFill/>
          <a:ln w="127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cxnSp>
      <p:cxnSp>
        <p:nvCxnSpPr>
          <p:cNvPr id="77" name="Google Shape;77;p1"/>
          <p:cNvCxnSpPr/>
          <p:nvPr/>
        </p:nvCxnSpPr>
        <p:spPr>
          <a:xfrm rot="10800000">
            <a:off x="5465229" y="2987134"/>
            <a:ext cx="880534" cy="0"/>
          </a:xfrm>
          <a:prstGeom prst="straightConnector1">
            <a:avLst/>
          </a:prstGeom>
          <a:noFill/>
          <a:ln w="127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8F698-C99F-217D-1471-EA1E8264AF8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0121E81-30BB-05C2-4919-8B9D8CEC606E}"/>
              </a:ext>
            </a:extLst>
          </p:cNvPr>
          <p:cNvSpPr>
            <a:spLocks noGrp="1"/>
          </p:cNvSpPr>
          <p:nvPr>
            <p:ph type="body" idx="1"/>
          </p:nvPr>
        </p:nvSpPr>
        <p:spPr>
          <a:xfrm>
            <a:off x="274320" y="912685"/>
            <a:ext cx="8607213" cy="457943"/>
          </a:xfrm>
        </p:spPr>
        <p:txBody>
          <a:bodyPr/>
          <a:lstStyle/>
          <a:p>
            <a:r>
              <a:rPr lang="en-US" sz="2400" dirty="0">
                <a:solidFill>
                  <a:schemeClr val="bg1"/>
                </a:solidFill>
                <a:latin typeface="Arial"/>
                <a:cs typeface="Arial"/>
              </a:rPr>
              <a:t>Example CDK UX</a:t>
            </a:r>
            <a:endParaRPr lang="en-US" dirty="0">
              <a:solidFill>
                <a:schemeClr val="bg1"/>
              </a:solidFill>
            </a:endParaRPr>
          </a:p>
        </p:txBody>
      </p:sp>
      <p:pic>
        <p:nvPicPr>
          <p:cNvPr id="4" name="Picture 3" descr="A diagram of a software company">
            <a:extLst>
              <a:ext uri="{FF2B5EF4-FFF2-40B4-BE49-F238E27FC236}">
                <a16:creationId xmlns:a16="http://schemas.microsoft.com/office/drawing/2014/main" id="{AEF1F858-BA8B-9746-2440-2A3812EEA278}"/>
              </a:ext>
            </a:extLst>
          </p:cNvPr>
          <p:cNvPicPr>
            <a:picLocks noChangeAspect="1"/>
          </p:cNvPicPr>
          <p:nvPr/>
        </p:nvPicPr>
        <p:blipFill>
          <a:blip r:embed="rId3"/>
          <a:stretch>
            <a:fillRect/>
          </a:stretch>
        </p:blipFill>
        <p:spPr>
          <a:xfrm>
            <a:off x="677552" y="1478851"/>
            <a:ext cx="7788897" cy="3470199"/>
          </a:xfrm>
          <a:prstGeom prst="rect">
            <a:avLst/>
          </a:prstGeom>
        </p:spPr>
      </p:pic>
    </p:spTree>
    <p:extLst>
      <p:ext uri="{BB962C8B-B14F-4D97-AF65-F5344CB8AC3E}">
        <p14:creationId xmlns:p14="http://schemas.microsoft.com/office/powerpoint/2010/main" val="128257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5"/>
          <p:cNvSpPr txBox="1">
            <a:spLocks noGrp="1"/>
          </p:cNvSpPr>
          <p:nvPr>
            <p:ph type="title"/>
          </p:nvPr>
        </p:nvSpPr>
        <p:spPr>
          <a:xfrm>
            <a:off x="267094" y="1165317"/>
            <a:ext cx="8205300" cy="59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US" sz="2400" dirty="0">
                <a:solidFill>
                  <a:schemeClr val="lt1"/>
                </a:solidFill>
              </a:rPr>
              <a:t>Our </a:t>
            </a:r>
            <a:r>
              <a:rPr lang="en-US" sz="2400" dirty="0" err="1">
                <a:solidFill>
                  <a:schemeClr val="lt1"/>
                </a:solidFill>
              </a:rPr>
              <a:t>IaC</a:t>
            </a:r>
            <a:r>
              <a:rPr lang="en-US" sz="2400" dirty="0">
                <a:solidFill>
                  <a:schemeClr val="lt1"/>
                </a:solidFill>
              </a:rPr>
              <a:t> Journey to CDK Breakthrough</a:t>
            </a:r>
            <a:endParaRPr sz="1400" b="0" i="0" u="none" strike="noStrike" cap="none" dirty="0">
              <a:solidFill>
                <a:schemeClr val="lt1"/>
              </a:solidFill>
              <a:latin typeface="Arial"/>
              <a:ea typeface="Arial"/>
              <a:cs typeface="Arial"/>
              <a:sym typeface="Arial"/>
            </a:endParaRPr>
          </a:p>
        </p:txBody>
      </p:sp>
      <p:sp>
        <p:nvSpPr>
          <p:cNvPr id="101" name="Google Shape;101;p5"/>
          <p:cNvSpPr/>
          <p:nvPr/>
        </p:nvSpPr>
        <p:spPr>
          <a:xfrm rot="-711236">
            <a:off x="6458525" y="3313826"/>
            <a:ext cx="1350909" cy="57662"/>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rot="711236" flipH="1">
            <a:off x="5173787" y="3313826"/>
            <a:ext cx="1350909" cy="57662"/>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5"/>
          <p:cNvGrpSpPr/>
          <p:nvPr/>
        </p:nvGrpSpPr>
        <p:grpSpPr>
          <a:xfrm>
            <a:off x="5578950" y="3369869"/>
            <a:ext cx="1712700" cy="1230715"/>
            <a:chOff x="5796625" y="2541798"/>
            <a:chExt cx="1712700" cy="1230715"/>
          </a:xfrm>
        </p:grpSpPr>
        <p:sp>
          <p:nvSpPr>
            <p:cNvPr id="104" name="Google Shape;104;p5"/>
            <p:cNvSpPr/>
            <p:nvPr/>
          </p:nvSpPr>
          <p:spPr>
            <a:xfrm rot="-1789476">
              <a:off x="6572742" y="2571072"/>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txBox="1"/>
            <p:nvPr/>
          </p:nvSpPr>
          <p:spPr>
            <a:xfrm>
              <a:off x="6296613" y="2735584"/>
              <a:ext cx="6969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800" b="1">
                  <a:solidFill>
                    <a:srgbClr val="999999"/>
                  </a:solidFill>
                  <a:latin typeface="Roboto"/>
                  <a:ea typeface="Roboto"/>
                  <a:cs typeface="Roboto"/>
                  <a:sym typeface="Roboto"/>
                </a:rPr>
                <a:t>2025</a:t>
              </a:r>
              <a:endParaRPr sz="800" b="1">
                <a:solidFill>
                  <a:srgbClr val="999999"/>
                </a:solidFill>
                <a:latin typeface="Roboto"/>
                <a:ea typeface="Roboto"/>
                <a:cs typeface="Roboto"/>
                <a:sym typeface="Roboto"/>
              </a:endParaRPr>
            </a:p>
          </p:txBody>
        </p:sp>
        <p:sp>
          <p:nvSpPr>
            <p:cNvPr id="106" name="Google Shape;106;p5"/>
            <p:cNvSpPr/>
            <p:nvPr/>
          </p:nvSpPr>
          <p:spPr>
            <a:xfrm>
              <a:off x="5796625" y="3069013"/>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7" name="Google Shape;107;p5"/>
            <p:cNvSpPr txBox="1"/>
            <p:nvPr/>
          </p:nvSpPr>
          <p:spPr>
            <a:xfrm>
              <a:off x="5840875" y="3106213"/>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1000" b="1" dirty="0" err="1">
                  <a:solidFill>
                    <a:srgbClr val="5E5E5E"/>
                  </a:solidFill>
                  <a:latin typeface="Roboto"/>
                  <a:ea typeface="Roboto"/>
                  <a:cs typeface="Roboto"/>
                  <a:sym typeface="Roboto"/>
                </a:rPr>
                <a:t>TerraConstructs</a:t>
              </a:r>
              <a:br>
                <a:rPr lang="en-US" sz="800" dirty="0">
                  <a:solidFill>
                    <a:srgbClr val="5E5E5E"/>
                  </a:solidFill>
                  <a:latin typeface="Roboto"/>
                  <a:ea typeface="Roboto"/>
                  <a:cs typeface="Roboto"/>
                  <a:sym typeface="Roboto"/>
                </a:rPr>
              </a:br>
              <a:r>
                <a:rPr lang="en-US" sz="800" dirty="0">
                  <a:solidFill>
                    <a:srgbClr val="5E5E5E"/>
                  </a:solidFill>
                  <a:latin typeface="Roboto"/>
                  <a:ea typeface="Roboto"/>
                  <a:cs typeface="Roboto"/>
                  <a:sym typeface="Roboto"/>
                </a:rPr>
                <a:t>Bringing AWS CDK-like abstractions to TF</a:t>
              </a:r>
              <a:endParaRPr sz="800" dirty="0">
                <a:solidFill>
                  <a:srgbClr val="5E5E5E"/>
                </a:solidFill>
                <a:latin typeface="Roboto"/>
                <a:ea typeface="Roboto"/>
                <a:cs typeface="Roboto"/>
                <a:sym typeface="Roboto"/>
              </a:endParaRPr>
            </a:p>
          </p:txBody>
        </p:sp>
        <p:sp>
          <p:nvSpPr>
            <p:cNvPr id="108" name="Google Shape;108;p5"/>
            <p:cNvSpPr/>
            <p:nvPr/>
          </p:nvSpPr>
          <p:spPr>
            <a:xfrm>
              <a:off x="6607975" y="3004364"/>
              <a:ext cx="90000" cy="675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5"/>
          <p:cNvSpPr/>
          <p:nvPr/>
        </p:nvSpPr>
        <p:spPr>
          <a:xfrm rot="-711236">
            <a:off x="3892713" y="3313826"/>
            <a:ext cx="1350909" cy="57662"/>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5"/>
          <p:cNvGrpSpPr/>
          <p:nvPr/>
        </p:nvGrpSpPr>
        <p:grpSpPr>
          <a:xfrm>
            <a:off x="4325875" y="2068697"/>
            <a:ext cx="1712700" cy="1246754"/>
            <a:chOff x="4409300" y="1219942"/>
            <a:chExt cx="1712700" cy="1246754"/>
          </a:xfrm>
        </p:grpSpPr>
        <p:sp>
          <p:nvSpPr>
            <p:cNvPr id="111" name="Google Shape;111;p5"/>
            <p:cNvSpPr/>
            <p:nvPr/>
          </p:nvSpPr>
          <p:spPr>
            <a:xfrm rot="-1789476">
              <a:off x="5185416" y="2276970"/>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txBox="1"/>
            <p:nvPr/>
          </p:nvSpPr>
          <p:spPr>
            <a:xfrm>
              <a:off x="4921731" y="1985297"/>
              <a:ext cx="6969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800" b="1">
                  <a:solidFill>
                    <a:srgbClr val="999999"/>
                  </a:solidFill>
                  <a:latin typeface="Roboto"/>
                  <a:ea typeface="Roboto"/>
                  <a:cs typeface="Roboto"/>
                  <a:sym typeface="Roboto"/>
                </a:rPr>
                <a:t>2024</a:t>
              </a:r>
              <a:endParaRPr sz="800" b="1">
                <a:solidFill>
                  <a:srgbClr val="999999"/>
                </a:solidFill>
                <a:latin typeface="Roboto"/>
                <a:ea typeface="Roboto"/>
                <a:cs typeface="Roboto"/>
                <a:sym typeface="Roboto"/>
              </a:endParaRPr>
            </a:p>
          </p:txBody>
        </p:sp>
        <p:sp>
          <p:nvSpPr>
            <p:cNvPr id="113" name="Google Shape;113;p5"/>
            <p:cNvSpPr/>
            <p:nvPr/>
          </p:nvSpPr>
          <p:spPr>
            <a:xfrm>
              <a:off x="4409300" y="1219942"/>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4" name="Google Shape;114;p5"/>
            <p:cNvSpPr/>
            <p:nvPr/>
          </p:nvSpPr>
          <p:spPr>
            <a:xfrm rot="10800000">
              <a:off x="5220625" y="1919036"/>
              <a:ext cx="90000" cy="675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txBox="1"/>
            <p:nvPr/>
          </p:nvSpPr>
          <p:spPr>
            <a:xfrm>
              <a:off x="4453550" y="1257142"/>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1000" b="1" dirty="0">
                  <a:solidFill>
                    <a:srgbClr val="5E5E5E"/>
                  </a:solidFill>
                  <a:latin typeface="Roboto"/>
                  <a:ea typeface="Roboto"/>
                  <a:cs typeface="Roboto"/>
                  <a:sym typeface="Roboto"/>
                </a:rPr>
                <a:t>CDKTF Adoption</a:t>
              </a:r>
              <a:br>
                <a:rPr lang="en-US" sz="1000" b="1" dirty="0">
                  <a:solidFill>
                    <a:srgbClr val="5E5E5E"/>
                  </a:solidFill>
                  <a:latin typeface="Roboto"/>
                  <a:ea typeface="Roboto"/>
                  <a:cs typeface="Roboto"/>
                  <a:sym typeface="Roboto"/>
                </a:rPr>
              </a:br>
              <a:r>
                <a:rPr lang="en-US" sz="800" dirty="0">
                  <a:solidFill>
                    <a:srgbClr val="5E5E5E"/>
                  </a:solidFill>
                  <a:latin typeface="Roboto"/>
                  <a:ea typeface="Roboto"/>
                  <a:cs typeface="Roboto"/>
                  <a:sym typeface="Roboto"/>
                </a:rPr>
                <a:t>Leveraging TypeScript while maintaining TF workflows</a:t>
              </a:r>
              <a:endParaRPr sz="800" dirty="0">
                <a:solidFill>
                  <a:srgbClr val="5E5E5E"/>
                </a:solidFill>
                <a:latin typeface="Roboto"/>
                <a:ea typeface="Roboto"/>
                <a:cs typeface="Roboto"/>
                <a:sym typeface="Roboto"/>
              </a:endParaRPr>
            </a:p>
          </p:txBody>
        </p:sp>
      </p:grpSp>
      <p:sp>
        <p:nvSpPr>
          <p:cNvPr id="116" name="Google Shape;116;p5"/>
          <p:cNvSpPr/>
          <p:nvPr/>
        </p:nvSpPr>
        <p:spPr>
          <a:xfrm rot="711236" flipH="1">
            <a:off x="2601033" y="3313826"/>
            <a:ext cx="1350909" cy="57662"/>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5"/>
          <p:cNvGrpSpPr/>
          <p:nvPr/>
        </p:nvGrpSpPr>
        <p:grpSpPr>
          <a:xfrm>
            <a:off x="3069463" y="3369869"/>
            <a:ext cx="1712700" cy="1230715"/>
            <a:chOff x="3021975" y="2541798"/>
            <a:chExt cx="1712700" cy="1230715"/>
          </a:xfrm>
        </p:grpSpPr>
        <p:sp>
          <p:nvSpPr>
            <p:cNvPr id="118" name="Google Shape;118;p5"/>
            <p:cNvSpPr txBox="1"/>
            <p:nvPr/>
          </p:nvSpPr>
          <p:spPr>
            <a:xfrm>
              <a:off x="3529877" y="2735584"/>
              <a:ext cx="6969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800" b="1">
                  <a:solidFill>
                    <a:srgbClr val="FF00FF"/>
                  </a:solidFill>
                  <a:latin typeface="Roboto"/>
                  <a:ea typeface="Roboto"/>
                  <a:cs typeface="Roboto"/>
                  <a:sym typeface="Roboto"/>
                </a:rPr>
                <a:t>2023</a:t>
              </a:r>
              <a:endParaRPr sz="800" b="1">
                <a:solidFill>
                  <a:srgbClr val="FF00FF"/>
                </a:solidFill>
                <a:latin typeface="Roboto"/>
                <a:ea typeface="Roboto"/>
                <a:cs typeface="Roboto"/>
                <a:sym typeface="Roboto"/>
              </a:endParaRPr>
            </a:p>
          </p:txBody>
        </p:sp>
        <p:sp>
          <p:nvSpPr>
            <p:cNvPr id="119" name="Google Shape;119;p5"/>
            <p:cNvSpPr/>
            <p:nvPr/>
          </p:nvSpPr>
          <p:spPr>
            <a:xfrm rot="-1789476">
              <a:off x="3798091" y="2571072"/>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3021975" y="3069013"/>
              <a:ext cx="1712700" cy="703500"/>
            </a:xfrm>
            <a:prstGeom prst="roundRect">
              <a:avLst>
                <a:gd name="adj" fmla="val 4485"/>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1" name="Google Shape;121;p5"/>
            <p:cNvSpPr txBox="1"/>
            <p:nvPr/>
          </p:nvSpPr>
          <p:spPr>
            <a:xfrm>
              <a:off x="3066225" y="3106213"/>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1000" b="1">
                  <a:solidFill>
                    <a:srgbClr val="FFFFFF"/>
                  </a:solidFill>
                  <a:latin typeface="Roboto"/>
                  <a:ea typeface="Roboto"/>
                  <a:cs typeface="Roboto"/>
                  <a:sym typeface="Roboto"/>
                </a:rPr>
                <a:t>Scaling Challenges</a:t>
              </a:r>
              <a:br>
                <a:rPr lang="en-US" sz="800">
                  <a:solidFill>
                    <a:srgbClr val="FFFFFF"/>
                  </a:solidFill>
                  <a:latin typeface="Roboto"/>
                  <a:ea typeface="Roboto"/>
                  <a:cs typeface="Roboto"/>
                  <a:sym typeface="Roboto"/>
                </a:rPr>
              </a:br>
              <a:r>
                <a:rPr lang="en-US" sz="800">
                  <a:solidFill>
                    <a:srgbClr val="FFFFFF"/>
                  </a:solidFill>
                  <a:latin typeface="Roboto"/>
                  <a:ea typeface="Roboto"/>
                  <a:cs typeface="Roboto"/>
                  <a:sym typeface="Roboto"/>
                </a:rPr>
                <a:t>Product engineers needed HCL expertise; platform team bottleneck</a:t>
              </a:r>
              <a:endParaRPr sz="800">
                <a:solidFill>
                  <a:srgbClr val="FFFFFF"/>
                </a:solidFill>
              </a:endParaRPr>
            </a:p>
          </p:txBody>
        </p:sp>
        <p:sp>
          <p:nvSpPr>
            <p:cNvPr id="122" name="Google Shape;122;p5"/>
            <p:cNvSpPr/>
            <p:nvPr/>
          </p:nvSpPr>
          <p:spPr>
            <a:xfrm>
              <a:off x="3833325" y="3004364"/>
              <a:ext cx="90000" cy="67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5"/>
          <p:cNvSpPr/>
          <p:nvPr/>
        </p:nvSpPr>
        <p:spPr>
          <a:xfrm rot="-711236">
            <a:off x="1326908" y="3313826"/>
            <a:ext cx="1350909" cy="57662"/>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5"/>
          <p:cNvGrpSpPr/>
          <p:nvPr/>
        </p:nvGrpSpPr>
        <p:grpSpPr>
          <a:xfrm>
            <a:off x="1782650" y="2068697"/>
            <a:ext cx="1712700" cy="1246754"/>
            <a:chOff x="1637475" y="1219942"/>
            <a:chExt cx="1712700" cy="1246754"/>
          </a:xfrm>
        </p:grpSpPr>
        <p:sp>
          <p:nvSpPr>
            <p:cNvPr id="125" name="Google Shape;125;p5"/>
            <p:cNvSpPr/>
            <p:nvPr/>
          </p:nvSpPr>
          <p:spPr>
            <a:xfrm>
              <a:off x="1637475" y="1219942"/>
              <a:ext cx="1712700" cy="703500"/>
            </a:xfrm>
            <a:prstGeom prst="roundRect">
              <a:avLst>
                <a:gd name="adj" fmla="val 4485"/>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6" name="Google Shape;126;p5"/>
            <p:cNvSpPr txBox="1"/>
            <p:nvPr/>
          </p:nvSpPr>
          <p:spPr>
            <a:xfrm>
              <a:off x="2144544" y="1985297"/>
              <a:ext cx="6969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800" b="1">
                  <a:solidFill>
                    <a:srgbClr val="FF00FF"/>
                  </a:solidFill>
                  <a:latin typeface="Roboto"/>
                  <a:ea typeface="Roboto"/>
                  <a:cs typeface="Roboto"/>
                  <a:sym typeface="Roboto"/>
                </a:rPr>
                <a:t>2021</a:t>
              </a:r>
              <a:endParaRPr sz="800" b="1">
                <a:solidFill>
                  <a:srgbClr val="FF00FF"/>
                </a:solidFill>
                <a:latin typeface="Roboto"/>
                <a:ea typeface="Roboto"/>
                <a:cs typeface="Roboto"/>
                <a:sym typeface="Roboto"/>
              </a:endParaRPr>
            </a:p>
          </p:txBody>
        </p:sp>
        <p:sp>
          <p:nvSpPr>
            <p:cNvPr id="127" name="Google Shape;127;p5"/>
            <p:cNvSpPr/>
            <p:nvPr/>
          </p:nvSpPr>
          <p:spPr>
            <a:xfrm rot="10800000">
              <a:off x="2448800" y="1919036"/>
              <a:ext cx="90000" cy="67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txBox="1"/>
            <p:nvPr/>
          </p:nvSpPr>
          <p:spPr>
            <a:xfrm>
              <a:off x="1681725" y="1257142"/>
              <a:ext cx="1624200" cy="624600"/>
            </a:xfrm>
            <a:prstGeom prst="rect">
              <a:avLst/>
            </a:prstGeom>
            <a:noFill/>
            <a:ln>
              <a:noFill/>
            </a:ln>
          </p:spPr>
          <p:txBody>
            <a:bodyPr spcFirstLastPara="1" wrap="square" lIns="91425" tIns="91425" rIns="91425" bIns="91425" anchor="t" anchorCtr="0">
              <a:noAutofit/>
            </a:bodyPr>
            <a:lstStyle/>
            <a:p>
              <a:pPr algn="ctr">
                <a:lnSpc>
                  <a:spcPct val="115000"/>
                </a:lnSpc>
                <a:spcAft>
                  <a:spcPts val="1600"/>
                </a:spcAft>
              </a:pPr>
              <a:r>
                <a:rPr lang="en-US" sz="1000" b="1">
                  <a:solidFill>
                    <a:srgbClr val="FFFFFF"/>
                  </a:solidFill>
                  <a:latin typeface="Roboto"/>
                  <a:ea typeface="Roboto"/>
                  <a:cs typeface="Roboto"/>
                  <a:sym typeface="Roboto"/>
                </a:rPr>
                <a:t>Establish Terraform</a:t>
              </a:r>
              <a:br>
                <a:rPr lang="en-US" sz="800">
                  <a:latin typeface="Roboto"/>
                  <a:ea typeface="Roboto"/>
                  <a:cs typeface="Roboto"/>
                </a:rPr>
              </a:br>
              <a:r>
                <a:rPr lang="en-US" sz="800">
                  <a:solidFill>
                    <a:srgbClr val="FFFFFF"/>
                  </a:solidFill>
                  <a:latin typeface="Roboto"/>
                  <a:ea typeface="Roboto"/>
                  <a:cs typeface="Roboto"/>
                  <a:sym typeface="Roboto"/>
                </a:rPr>
                <a:t>with advanced workflows and tooling</a:t>
              </a:r>
              <a:endParaRPr sz="800">
                <a:solidFill>
                  <a:srgbClr val="FFFFFF"/>
                </a:solidFill>
              </a:endParaRPr>
            </a:p>
          </p:txBody>
        </p:sp>
        <p:sp>
          <p:nvSpPr>
            <p:cNvPr id="129" name="Google Shape;129;p5"/>
            <p:cNvSpPr/>
            <p:nvPr/>
          </p:nvSpPr>
          <p:spPr>
            <a:xfrm rot="-1789476">
              <a:off x="2410765" y="2276970"/>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4C740349-71B6-A76D-5E72-6F0979A14771}"/>
            </a:ext>
          </a:extLst>
        </p:cNvPr>
        <p:cNvGrpSpPr/>
        <p:nvPr/>
      </p:nvGrpSpPr>
      <p:grpSpPr>
        <a:xfrm>
          <a:off x="0" y="0"/>
          <a:ext cx="0" cy="0"/>
          <a:chOff x="0" y="0"/>
          <a:chExt cx="0" cy="0"/>
        </a:xfrm>
      </p:grpSpPr>
      <p:sp>
        <p:nvSpPr>
          <p:cNvPr id="134" name="Google Shape;134;g370a1cd1218_1_1610">
            <a:extLst>
              <a:ext uri="{FF2B5EF4-FFF2-40B4-BE49-F238E27FC236}">
                <a16:creationId xmlns:a16="http://schemas.microsoft.com/office/drawing/2014/main" id="{501947C0-845B-1741-8376-8FF9B22F344D}"/>
              </a:ext>
            </a:extLst>
          </p:cNvPr>
          <p:cNvSpPr txBox="1">
            <a:spLocks noGrp="1"/>
          </p:cNvSpPr>
          <p:nvPr>
            <p:ph type="title"/>
          </p:nvPr>
        </p:nvSpPr>
        <p:spPr>
          <a:xfrm>
            <a:off x="274319" y="1151467"/>
            <a:ext cx="8205300" cy="592800"/>
          </a:xfrm>
          <a:prstGeom prst="rect">
            <a:avLst/>
          </a:prstGeom>
          <a:noFill/>
          <a:ln>
            <a:noFill/>
          </a:ln>
        </p:spPr>
        <p:txBody>
          <a:bodyPr spcFirstLastPara="1" wrap="square" lIns="91425" tIns="45700" rIns="91425" bIns="45700" anchor="t" anchorCtr="0">
            <a:noAutofit/>
          </a:bodyPr>
          <a:lstStyle/>
          <a:p>
            <a:r>
              <a:rPr lang="en-US" sz="2400" dirty="0">
                <a:solidFill>
                  <a:schemeClr val="lt1"/>
                </a:solidFill>
              </a:rPr>
              <a:t>Strong existing Terraform backbone</a:t>
            </a:r>
            <a:endParaRPr lang="en-US" dirty="0">
              <a:solidFill>
                <a:schemeClr val="lt1"/>
              </a:solidFill>
            </a:endParaRPr>
          </a:p>
        </p:txBody>
      </p:sp>
      <p:sp>
        <p:nvSpPr>
          <p:cNvPr id="3" name="Google Shape;140;g370a1cd1218_0_765">
            <a:extLst>
              <a:ext uri="{FF2B5EF4-FFF2-40B4-BE49-F238E27FC236}">
                <a16:creationId xmlns:a16="http://schemas.microsoft.com/office/drawing/2014/main" id="{9ABFA434-ED55-33DD-B673-2B40247ED320}"/>
              </a:ext>
            </a:extLst>
          </p:cNvPr>
          <p:cNvSpPr txBox="1">
            <a:spLocks noGrp="1"/>
          </p:cNvSpPr>
          <p:nvPr>
            <p:ph type="body" idx="1"/>
          </p:nvPr>
        </p:nvSpPr>
        <p:spPr>
          <a:xfrm>
            <a:off x="274319" y="1974170"/>
            <a:ext cx="8624100" cy="3282577"/>
          </a:xfrm>
          <a:prstGeom prst="rect">
            <a:avLst/>
          </a:prstGeom>
          <a:noFill/>
          <a:ln>
            <a:noFill/>
          </a:ln>
        </p:spPr>
        <p:txBody>
          <a:bodyPr spcFirstLastPara="1" wrap="square" lIns="91425" tIns="45700" rIns="91425" bIns="45700" anchor="t" anchorCtr="0">
            <a:noAutofit/>
          </a:bodyPr>
          <a:lstStyle/>
          <a:p>
            <a:pPr marL="571500" indent="-342900">
              <a:lnSpc>
                <a:spcPct val="150000"/>
              </a:lnSpc>
              <a:buFont typeface="Wingdings,Sans-Serif"/>
              <a:buChar char="§"/>
            </a:pPr>
            <a:r>
              <a:rPr lang="en-US" dirty="0">
                <a:solidFill>
                  <a:srgbClr val="FFFFFF"/>
                </a:solidFill>
              </a:rPr>
              <a:t>Custom HCL Template engine: </a:t>
            </a:r>
            <a:r>
              <a:rPr lang="en-US" err="1">
                <a:solidFill>
                  <a:srgbClr val="FFFFFF"/>
                </a:solidFill>
                <a:latin typeface="Courier New"/>
              </a:rPr>
              <a:t>golang</a:t>
            </a:r>
            <a:r>
              <a:rPr lang="en-US">
                <a:solidFill>
                  <a:srgbClr val="FFFFFF"/>
                </a:solidFill>
              </a:rPr>
              <a:t> CLI (</a:t>
            </a:r>
            <a:r>
              <a:rPr lang="en-US" dirty="0">
                <a:solidFill>
                  <a:schemeClr val="accent1"/>
                </a:solidFill>
                <a:latin typeface="Courier New"/>
                <a:hlinkClick r:id="rId3">
                  <a:extLst>
                    <a:ext uri="{A12FA001-AC4F-418D-AE19-62706E023703}">
                      <ahyp:hlinkClr xmlns:ahyp="http://schemas.microsoft.com/office/drawing/2018/hyperlinkcolor" val="tx"/>
                    </a:ext>
                  </a:extLst>
                </a:hlinkClick>
              </a:rPr>
              <a:t>fogg</a:t>
            </a:r>
            <a:r>
              <a:rPr lang="en-US">
                <a:solidFill>
                  <a:srgbClr val="FFFFFF"/>
                </a:solidFill>
              </a:rPr>
              <a:t>)</a:t>
            </a:r>
          </a:p>
          <a:p>
            <a:pPr marL="571500" indent="-342900">
              <a:lnSpc>
                <a:spcPct val="150000"/>
              </a:lnSpc>
              <a:buFont typeface="Wingdings,Sans-Serif"/>
              <a:buChar char="§"/>
            </a:pPr>
            <a:r>
              <a:rPr lang="en-US">
                <a:solidFill>
                  <a:schemeClr val="bg1"/>
                </a:solidFill>
              </a:rPr>
              <a:t>Packer </a:t>
            </a:r>
            <a:r>
              <a:rPr lang="en-US" err="1">
                <a:solidFill>
                  <a:schemeClr val="accent1"/>
                </a:solidFill>
                <a:latin typeface="Courier New"/>
              </a:rPr>
              <a:t>atlantis</a:t>
            </a:r>
            <a:r>
              <a:rPr lang="en-US">
                <a:solidFill>
                  <a:schemeClr val="bg1"/>
                </a:solidFill>
              </a:rPr>
              <a:t> AMI for trunk based PR Automation</a:t>
            </a:r>
          </a:p>
          <a:p>
            <a:pPr marL="571500" indent="-342900">
              <a:lnSpc>
                <a:spcPct val="150000"/>
              </a:lnSpc>
              <a:buFont typeface="Wingdings,Sans-Serif"/>
              <a:buChar char="§"/>
            </a:pPr>
            <a:r>
              <a:rPr lang="en-US">
                <a:solidFill>
                  <a:schemeClr val="bg1"/>
                </a:solidFill>
              </a:rPr>
              <a:t>Full e2e AMI validations using </a:t>
            </a:r>
            <a:r>
              <a:rPr lang="en-US" err="1">
                <a:solidFill>
                  <a:schemeClr val="accent1"/>
                </a:solidFill>
                <a:latin typeface="Courier New"/>
                <a:cs typeface="Courier New"/>
              </a:rPr>
              <a:t>terratest</a:t>
            </a:r>
            <a:endParaRPr lang="en-US">
              <a:solidFill>
                <a:schemeClr val="accent1"/>
              </a:solidFill>
              <a:latin typeface="Courier New"/>
              <a:cs typeface="Courier New"/>
            </a:endParaRPr>
          </a:p>
          <a:p>
            <a:pPr marL="571500" indent="-342900">
              <a:lnSpc>
                <a:spcPct val="150000"/>
              </a:lnSpc>
              <a:buFont typeface="Wingdings,Sans-Serif"/>
              <a:buChar char="§"/>
            </a:pPr>
            <a:r>
              <a:rPr lang="en-US" dirty="0">
                <a:solidFill>
                  <a:schemeClr val="bg1"/>
                </a:solidFill>
              </a:rPr>
              <a:t>OPA Policies (</a:t>
            </a:r>
            <a:r>
              <a:rPr lang="en-US" dirty="0" err="1">
                <a:solidFill>
                  <a:schemeClr val="accent1"/>
                </a:solidFill>
                <a:latin typeface="Courier New"/>
              </a:rPr>
              <a:t>conftest</a:t>
            </a:r>
            <a:r>
              <a:rPr lang="en-US" dirty="0">
                <a:solidFill>
                  <a:schemeClr val="bg1"/>
                </a:solidFill>
              </a:rPr>
              <a:t>) automatically ran on TF Plans</a:t>
            </a:r>
          </a:p>
          <a:p>
            <a:pPr marL="571500" indent="-342900">
              <a:lnSpc>
                <a:spcPct val="150000"/>
              </a:lnSpc>
              <a:buFont typeface="Wingdings,Sans-Serif"/>
              <a:buChar char="§"/>
            </a:pPr>
            <a:r>
              <a:rPr lang="en-US" dirty="0">
                <a:solidFill>
                  <a:schemeClr val="bg1"/>
                </a:solidFill>
              </a:rPr>
              <a:t>Integrated </a:t>
            </a:r>
            <a:r>
              <a:rPr lang="en-US" err="1">
                <a:solidFill>
                  <a:schemeClr val="accent1"/>
                </a:solidFill>
                <a:latin typeface="Courier New"/>
              </a:rPr>
              <a:t>tfmigrate</a:t>
            </a:r>
            <a:r>
              <a:rPr lang="en-US">
                <a:solidFill>
                  <a:schemeClr val="bg1"/>
                </a:solidFill>
              </a:rPr>
              <a:t> for declarative TF State refactoring </a:t>
            </a:r>
            <a:br>
              <a:rPr lang="en-US" dirty="0"/>
            </a:br>
            <a:r>
              <a:rPr lang="en-US" sz="1600">
                <a:solidFill>
                  <a:schemeClr val="bg1"/>
                </a:solidFill>
              </a:rPr>
              <a:t>(critical for adapting to org structure and product changes)</a:t>
            </a:r>
            <a:endParaRPr lang="en-US" sz="1600">
              <a:solidFill>
                <a:schemeClr val="bg1"/>
              </a:solidFill>
              <a:latin typeface="Courier New"/>
            </a:endParaRPr>
          </a:p>
        </p:txBody>
      </p:sp>
      <p:sp>
        <p:nvSpPr>
          <p:cNvPr id="2" name="TextBox 1">
            <a:extLst>
              <a:ext uri="{FF2B5EF4-FFF2-40B4-BE49-F238E27FC236}">
                <a16:creationId xmlns:a16="http://schemas.microsoft.com/office/drawing/2014/main" id="{CA2DDA88-7E5F-85D5-6FC1-C0F66153A88F}"/>
              </a:ext>
            </a:extLst>
          </p:cNvPr>
          <p:cNvSpPr txBox="1"/>
          <p:nvPr/>
        </p:nvSpPr>
        <p:spPr>
          <a:xfrm>
            <a:off x="327086" y="1567132"/>
            <a:ext cx="80987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rgbClr val="FFFFFF"/>
                </a:solidFill>
              </a:rPr>
              <a:t>3+ Years of Terraform (automation, linting, policy as code, …)</a:t>
            </a:r>
            <a:endParaRPr lang="en-US" sz="1800"/>
          </a:p>
          <a:p>
            <a:pPr algn="l"/>
            <a:endParaRPr lang="en-US" sz="1800"/>
          </a:p>
        </p:txBody>
      </p:sp>
    </p:spTree>
    <p:extLst>
      <p:ext uri="{BB962C8B-B14F-4D97-AF65-F5344CB8AC3E}">
        <p14:creationId xmlns:p14="http://schemas.microsoft.com/office/powerpoint/2010/main" val="30122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370a1cd1218_0_765"/>
          <p:cNvSpPr txBox="1">
            <a:spLocks noGrp="1"/>
          </p:cNvSpPr>
          <p:nvPr>
            <p:ph type="title"/>
          </p:nvPr>
        </p:nvSpPr>
        <p:spPr>
          <a:xfrm>
            <a:off x="274319" y="1151467"/>
            <a:ext cx="8205300" cy="59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2400">
                <a:solidFill>
                  <a:schemeClr val="lt1"/>
                </a:solidFill>
              </a:rPr>
              <a:t>Why We Needed Something Better</a:t>
            </a:r>
            <a:endParaRPr/>
          </a:p>
        </p:txBody>
      </p:sp>
      <p:sp>
        <p:nvSpPr>
          <p:cNvPr id="140" name="Google Shape;140;g370a1cd1218_0_765"/>
          <p:cNvSpPr txBox="1">
            <a:spLocks noGrp="1"/>
          </p:cNvSpPr>
          <p:nvPr>
            <p:ph type="body" idx="1"/>
          </p:nvPr>
        </p:nvSpPr>
        <p:spPr>
          <a:xfrm>
            <a:off x="274319" y="1744133"/>
            <a:ext cx="8624100" cy="326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000"/>
              <a:buFont typeface="Arial"/>
              <a:buNone/>
            </a:pPr>
            <a:r>
              <a:rPr lang="en-US" b="1" dirty="0"/>
              <a:t>The Terraform Bottleneck</a:t>
            </a:r>
            <a:endParaRPr b="1" dirty="0"/>
          </a:p>
          <a:p>
            <a:pPr marL="0" lvl="0" indent="0" algn="l" rtl="0">
              <a:spcBef>
                <a:spcPts val="0"/>
              </a:spcBef>
              <a:spcAft>
                <a:spcPts val="0"/>
              </a:spcAft>
              <a:buClr>
                <a:schemeClr val="lt1"/>
              </a:buClr>
              <a:buSzPts val="2000"/>
              <a:buFont typeface="Arial"/>
              <a:buNone/>
            </a:pPr>
            <a:endParaRPr dirty="0"/>
          </a:p>
          <a:p>
            <a:pPr marL="0" lvl="0" indent="0" algn="l" rtl="0">
              <a:spcBef>
                <a:spcPts val="0"/>
              </a:spcBef>
              <a:spcAft>
                <a:spcPts val="0"/>
              </a:spcAft>
              <a:buClr>
                <a:schemeClr val="lt1"/>
              </a:buClr>
              <a:buSzPts val="2000"/>
              <a:buFont typeface="Arial"/>
              <a:buNone/>
            </a:pPr>
            <a:r>
              <a:rPr lang="en-US" sz="1600" dirty="0"/>
              <a:t>Product engineers had </a:t>
            </a:r>
            <a:r>
              <a:rPr lang="en-US" sz="1600" u="sng" dirty="0"/>
              <a:t>shared responsibility for AWS resources</a:t>
            </a:r>
            <a:r>
              <a:rPr lang="en-US" sz="1600" dirty="0"/>
              <a:t>, but:</a:t>
            </a:r>
            <a:endParaRPr sz="1600" dirty="0"/>
          </a:p>
          <a:p>
            <a:pPr marL="0" lvl="0" indent="0" algn="l" rtl="0">
              <a:spcBef>
                <a:spcPts val="0"/>
              </a:spcBef>
              <a:spcAft>
                <a:spcPts val="0"/>
              </a:spcAft>
              <a:buClr>
                <a:schemeClr val="lt1"/>
              </a:buClr>
              <a:buSzPts val="2000"/>
              <a:buFont typeface="Arial"/>
              <a:buNone/>
            </a:pPr>
            <a:endParaRPr sz="1600" dirty="0"/>
          </a:p>
          <a:p>
            <a:pPr marL="457200" lvl="0" indent="-330200" algn="l" rtl="0">
              <a:lnSpc>
                <a:spcPct val="150000"/>
              </a:lnSpc>
              <a:spcBef>
                <a:spcPts val="0"/>
              </a:spcBef>
              <a:spcAft>
                <a:spcPts val="0"/>
              </a:spcAft>
              <a:buSzPts val="1600"/>
              <a:buFont typeface="Wingdings"/>
              <a:buChar char="§"/>
            </a:pPr>
            <a:r>
              <a:rPr lang="en-US" sz="1600" dirty="0"/>
              <a:t>Limited by HCL's flexibility</a:t>
            </a:r>
            <a:endParaRPr sz="1600" dirty="0"/>
          </a:p>
          <a:p>
            <a:pPr marL="457200" lvl="0" indent="-330200" algn="l" rtl="0">
              <a:lnSpc>
                <a:spcPct val="150000"/>
              </a:lnSpc>
              <a:spcBef>
                <a:spcPts val="0"/>
              </a:spcBef>
              <a:spcAft>
                <a:spcPts val="0"/>
              </a:spcAft>
              <a:buSzPts val="1600"/>
              <a:buFont typeface="Wingdings"/>
              <a:buChar char="§"/>
            </a:pPr>
            <a:r>
              <a:rPr lang="en-US" sz="1600" dirty="0"/>
              <a:t>Lacked modern debugging tools</a:t>
            </a:r>
            <a:endParaRPr sz="1600" dirty="0"/>
          </a:p>
          <a:p>
            <a:pPr marL="457200" lvl="0" indent="-330200" algn="l" rtl="0">
              <a:lnSpc>
                <a:spcPct val="150000"/>
              </a:lnSpc>
              <a:spcBef>
                <a:spcPts val="0"/>
              </a:spcBef>
              <a:spcAft>
                <a:spcPts val="0"/>
              </a:spcAft>
              <a:buSzPts val="1600"/>
              <a:buFont typeface="Wingdings"/>
              <a:buChar char="§"/>
            </a:pPr>
            <a:r>
              <a:rPr lang="en-US" sz="1600" dirty="0"/>
              <a:t>Poor IDE Integration</a:t>
            </a:r>
            <a:endParaRPr sz="1600" dirty="0"/>
          </a:p>
          <a:p>
            <a:pPr marL="0" lvl="0" indent="0" algn="l" rtl="0">
              <a:spcBef>
                <a:spcPts val="0"/>
              </a:spcBef>
              <a:spcAft>
                <a:spcPts val="0"/>
              </a:spcAft>
              <a:buNone/>
            </a:pPr>
            <a:endParaRPr sz="1600" dirty="0"/>
          </a:p>
          <a:p>
            <a:pPr marL="0" indent="0" algn="ctr">
              <a:spcBef>
                <a:spcPts val="0"/>
              </a:spcBef>
            </a:pPr>
            <a:r>
              <a:rPr lang="en-US" sz="1600" dirty="0"/>
              <a:t>Platform team (just 2 people) + TF Modules became a bottleneck </a:t>
            </a:r>
            <a:br>
              <a:rPr lang="en-US" sz="1600" dirty="0"/>
            </a:br>
            <a:r>
              <a:rPr lang="en-US" sz="1600" dirty="0"/>
              <a:t>for </a:t>
            </a:r>
            <a:r>
              <a:rPr lang="en-US" sz="1600" u="sng" dirty="0"/>
              <a:t>new requirements</a:t>
            </a:r>
            <a:r>
              <a:rPr lang="en-US" sz="1600" dirty="0"/>
              <a:t> or </a:t>
            </a:r>
            <a:r>
              <a:rPr lang="en-US" sz="1600" u="sng" dirty="0"/>
              <a:t>exploring AWS Services</a:t>
            </a:r>
            <a:endParaRPr sz="16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
                                          </p:stCondLst>
                                        </p:cTn>
                                        <p:tgtEl>
                                          <p:spTgt spid="140">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40">
                                            <p:txEl>
                                              <p:pRg st="2" end="2"/>
                                            </p:txEl>
                                          </p:spTgt>
                                        </p:tgtEl>
                                        <p:attrNameLst>
                                          <p:attrName>style.visibility</p:attrName>
                                        </p:attrNameLst>
                                      </p:cBhvr>
                                      <p:to>
                                        <p:strVal val="visible"/>
                                      </p:to>
                                    </p:set>
                                    <p:animEffect transition="in" filter="fade">
                                      <p:cBhvr>
                                        <p:cTn id="9" dur="500"/>
                                        <p:tgtEl>
                                          <p:spTgt spid="140">
                                            <p:txEl>
                                              <p:pRg st="2" end="2"/>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40">
                                            <p:txEl>
                                              <p:pRg st="4" end="4"/>
                                            </p:txEl>
                                          </p:spTgt>
                                        </p:tgtEl>
                                        <p:attrNameLst>
                                          <p:attrName>style.visibility</p:attrName>
                                        </p:attrNameLst>
                                      </p:cBhvr>
                                      <p:to>
                                        <p:strVal val="visible"/>
                                      </p:to>
                                    </p:set>
                                    <p:animEffect transition="in" filter="fade">
                                      <p:cBhvr>
                                        <p:cTn id="12" dur="500"/>
                                        <p:tgtEl>
                                          <p:spTgt spid="14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0">
                                            <p:txEl>
                                              <p:pRg st="5" end="5"/>
                                            </p:txEl>
                                          </p:spTgt>
                                        </p:tgtEl>
                                        <p:attrNameLst>
                                          <p:attrName>style.visibility</p:attrName>
                                        </p:attrNameLst>
                                      </p:cBhvr>
                                      <p:to>
                                        <p:strVal val="visible"/>
                                      </p:to>
                                    </p:set>
                                    <p:animEffect transition="in" filter="fade">
                                      <p:cBhvr>
                                        <p:cTn id="17" dur="500"/>
                                        <p:tgtEl>
                                          <p:spTgt spid="14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0">
                                            <p:txEl>
                                              <p:pRg st="6" end="6"/>
                                            </p:txEl>
                                          </p:spTgt>
                                        </p:tgtEl>
                                        <p:attrNameLst>
                                          <p:attrName>style.visibility</p:attrName>
                                        </p:attrNameLst>
                                      </p:cBhvr>
                                      <p:to>
                                        <p:strVal val="visible"/>
                                      </p:to>
                                    </p:set>
                                    <p:animEffect transition="in" filter="fade">
                                      <p:cBhvr>
                                        <p:cTn id="22" dur="500"/>
                                        <p:tgtEl>
                                          <p:spTgt spid="14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0">
                                            <p:txEl>
                                              <p:pRg st="8" end="8"/>
                                            </p:txEl>
                                          </p:spTgt>
                                        </p:tgtEl>
                                        <p:attrNameLst>
                                          <p:attrName>style.visibility</p:attrName>
                                        </p:attrNameLst>
                                      </p:cBhvr>
                                      <p:to>
                                        <p:strVal val="visible"/>
                                      </p:to>
                                    </p:set>
                                    <p:animEffect transition="in" filter="fade">
                                      <p:cBhvr>
                                        <p:cTn id="27" dur="500"/>
                                        <p:tgtEl>
                                          <p:spTgt spid="14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1A3A93E8-BBDC-1B73-5BA3-38714B81F02A}"/>
            </a:ext>
          </a:extLst>
        </p:cNvPr>
        <p:cNvGrpSpPr/>
        <p:nvPr/>
      </p:nvGrpSpPr>
      <p:grpSpPr>
        <a:xfrm>
          <a:off x="0" y="0"/>
          <a:ext cx="0" cy="0"/>
          <a:chOff x="0" y="0"/>
          <a:chExt cx="0" cy="0"/>
        </a:xfrm>
      </p:grpSpPr>
      <p:sp>
        <p:nvSpPr>
          <p:cNvPr id="146" name="Google Shape;146;g370a1cd1218_0_757">
            <a:extLst>
              <a:ext uri="{FF2B5EF4-FFF2-40B4-BE49-F238E27FC236}">
                <a16:creationId xmlns:a16="http://schemas.microsoft.com/office/drawing/2014/main" id="{753B3152-67C5-5868-FB22-BF5355C5C182}"/>
              </a:ext>
            </a:extLst>
          </p:cNvPr>
          <p:cNvSpPr txBox="1">
            <a:spLocks noGrp="1"/>
          </p:cNvSpPr>
          <p:nvPr>
            <p:ph type="body" idx="1"/>
          </p:nvPr>
        </p:nvSpPr>
        <p:spPr>
          <a:xfrm>
            <a:off x="275278" y="1637102"/>
            <a:ext cx="4187700" cy="479700"/>
          </a:xfrm>
          <a:prstGeom prst="rect">
            <a:avLst/>
          </a:prstGeom>
        </p:spPr>
        <p:txBody>
          <a:bodyPr spcFirstLastPara="1" wrap="square" lIns="91425" tIns="45700" rIns="91425" bIns="45700" anchor="b" anchorCtr="0">
            <a:noAutofit/>
          </a:bodyPr>
          <a:lstStyle/>
          <a:p>
            <a:pPr marL="0" lvl="0" indent="0" algn="l" rtl="0">
              <a:spcBef>
                <a:spcPts val="400"/>
              </a:spcBef>
              <a:spcAft>
                <a:spcPts val="0"/>
              </a:spcAft>
              <a:buNone/>
            </a:pPr>
            <a:r>
              <a:rPr lang="en-US"/>
              <a:t>CDKTF</a:t>
            </a:r>
            <a:endParaRPr/>
          </a:p>
        </p:txBody>
      </p:sp>
      <p:sp>
        <p:nvSpPr>
          <p:cNvPr id="148" name="Google Shape;148;g370a1cd1218_0_757">
            <a:extLst>
              <a:ext uri="{FF2B5EF4-FFF2-40B4-BE49-F238E27FC236}">
                <a16:creationId xmlns:a16="http://schemas.microsoft.com/office/drawing/2014/main" id="{766BF28B-C5CB-FBFA-D386-405E46D6433A}"/>
              </a:ext>
            </a:extLst>
          </p:cNvPr>
          <p:cNvSpPr txBox="1">
            <a:spLocks noGrp="1"/>
          </p:cNvSpPr>
          <p:nvPr>
            <p:ph type="body" idx="3"/>
          </p:nvPr>
        </p:nvSpPr>
        <p:spPr>
          <a:xfrm>
            <a:off x="4656667" y="1637102"/>
            <a:ext cx="4199400" cy="479700"/>
          </a:xfrm>
          <a:prstGeom prst="rect">
            <a:avLst/>
          </a:prstGeom>
        </p:spPr>
        <p:txBody>
          <a:bodyPr spcFirstLastPara="1" wrap="square" lIns="91425" tIns="45700" rIns="91425" bIns="45700" anchor="b" anchorCtr="0">
            <a:normAutofit/>
          </a:bodyPr>
          <a:lstStyle/>
          <a:p>
            <a:pPr marL="0" lvl="0" indent="0" algn="l" rtl="0">
              <a:spcBef>
                <a:spcPts val="400"/>
              </a:spcBef>
              <a:spcAft>
                <a:spcPts val="0"/>
              </a:spcAft>
              <a:buNone/>
            </a:pPr>
            <a:r>
              <a:rPr lang="en-US" dirty="0"/>
              <a:t>AWS CDK</a:t>
            </a:r>
            <a:endParaRPr dirty="0"/>
          </a:p>
        </p:txBody>
      </p:sp>
      <p:pic>
        <p:nvPicPr>
          <p:cNvPr id="150" name="Google Shape;150;g370a1cd1218_0_757" descr="File:Street Fighter VS logo.png - Wikimedia Commons">
            <a:extLst>
              <a:ext uri="{FF2B5EF4-FFF2-40B4-BE49-F238E27FC236}">
                <a16:creationId xmlns:a16="http://schemas.microsoft.com/office/drawing/2014/main" id="{DA1AA7A1-1BD0-B948-2C35-CED680ECF4C9}"/>
              </a:ext>
            </a:extLst>
          </p:cNvPr>
          <p:cNvPicPr preferRelativeResize="0"/>
          <p:nvPr/>
        </p:nvPicPr>
        <p:blipFill>
          <a:blip r:embed="rId3">
            <a:alphaModFix amt="44000"/>
          </a:blip>
          <a:stretch>
            <a:fillRect/>
          </a:stretch>
        </p:blipFill>
        <p:spPr>
          <a:xfrm>
            <a:off x="3657500" y="1497540"/>
            <a:ext cx="885291" cy="758825"/>
          </a:xfrm>
          <a:prstGeom prst="rect">
            <a:avLst/>
          </a:prstGeom>
          <a:noFill/>
          <a:ln>
            <a:noFill/>
          </a:ln>
        </p:spPr>
      </p:pic>
      <p:sp>
        <p:nvSpPr>
          <p:cNvPr id="5" name="Google Shape;147;g370a1cd1218_0_757">
            <a:extLst>
              <a:ext uri="{FF2B5EF4-FFF2-40B4-BE49-F238E27FC236}">
                <a16:creationId xmlns:a16="http://schemas.microsoft.com/office/drawing/2014/main" id="{FB00B47F-E3A5-314A-9EA8-2F635F3E9105}"/>
              </a:ext>
            </a:extLst>
          </p:cNvPr>
          <p:cNvSpPr txBox="1">
            <a:spLocks/>
          </p:cNvSpPr>
          <p:nvPr/>
        </p:nvSpPr>
        <p:spPr>
          <a:xfrm>
            <a:off x="277456" y="2117839"/>
            <a:ext cx="4187700" cy="299085"/>
          </a:xfrm>
          <a:prstGeom prst="rect">
            <a:avLst/>
          </a:prstGeom>
          <a:noFill/>
          <a:ln>
            <a:noFill/>
          </a:ln>
          <a:effectLst/>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indent="-330200">
              <a:lnSpc>
                <a:spcPct val="115000"/>
              </a:lnSpc>
              <a:buFont typeface="Arial"/>
              <a:buChar char="-"/>
            </a:pPr>
            <a:r>
              <a:rPr lang="en-US"/>
              <a:t>CLI for Terraform execution</a:t>
            </a:r>
          </a:p>
          <a:p>
            <a:pPr indent="-330200">
              <a:lnSpc>
                <a:spcPct val="115000"/>
              </a:lnSpc>
              <a:buFont typeface="Arial"/>
              <a:buChar char="-"/>
            </a:pPr>
            <a:endParaRPr lang="en-US">
              <a:solidFill>
                <a:srgbClr val="232F3D"/>
              </a:solidFill>
            </a:endParaRPr>
          </a:p>
        </p:txBody>
      </p:sp>
      <p:sp>
        <p:nvSpPr>
          <p:cNvPr id="7" name="Google Shape;147;g370a1cd1218_0_757">
            <a:extLst>
              <a:ext uri="{FF2B5EF4-FFF2-40B4-BE49-F238E27FC236}">
                <a16:creationId xmlns:a16="http://schemas.microsoft.com/office/drawing/2014/main" id="{55E5E172-AE5C-31F0-4C88-7647156973F8}"/>
              </a:ext>
            </a:extLst>
          </p:cNvPr>
          <p:cNvSpPr txBox="1">
            <a:spLocks/>
          </p:cNvSpPr>
          <p:nvPr/>
        </p:nvSpPr>
        <p:spPr>
          <a:xfrm>
            <a:off x="274073" y="2419043"/>
            <a:ext cx="4187700" cy="295061"/>
          </a:xfrm>
          <a:prstGeom prst="rect">
            <a:avLst/>
          </a:prstGeom>
          <a:noFill/>
          <a:ln>
            <a:noFill/>
          </a:ln>
          <a:effectLst/>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indent="-330200">
              <a:lnSpc>
                <a:spcPct val="114999"/>
              </a:lnSpc>
              <a:spcBef>
                <a:spcPts val="0"/>
              </a:spcBef>
              <a:buFont typeface="Arial,Sans-Serif"/>
              <a:buChar char="-"/>
            </a:pPr>
            <a:r>
              <a:rPr lang="en-US"/>
              <a:t>L1 Constructs from TF Providers</a:t>
            </a:r>
            <a:endParaRPr lang="en-US">
              <a:solidFill>
                <a:srgbClr val="232F3D"/>
              </a:solidFill>
            </a:endParaRPr>
          </a:p>
          <a:p>
            <a:pPr indent="-330200">
              <a:lnSpc>
                <a:spcPct val="115000"/>
              </a:lnSpc>
              <a:buChar char="-"/>
            </a:pPr>
            <a:endParaRPr lang="en-US">
              <a:solidFill>
                <a:srgbClr val="232F3D"/>
              </a:solidFill>
            </a:endParaRPr>
          </a:p>
        </p:txBody>
      </p:sp>
      <p:sp>
        <p:nvSpPr>
          <p:cNvPr id="2" name="Google Shape;147;g370a1cd1218_0_757">
            <a:extLst>
              <a:ext uri="{FF2B5EF4-FFF2-40B4-BE49-F238E27FC236}">
                <a16:creationId xmlns:a16="http://schemas.microsoft.com/office/drawing/2014/main" id="{9C4BD2B7-D27E-155A-9079-2AAC7EC6F03B}"/>
              </a:ext>
            </a:extLst>
          </p:cNvPr>
          <p:cNvSpPr txBox="1">
            <a:spLocks/>
          </p:cNvSpPr>
          <p:nvPr/>
        </p:nvSpPr>
        <p:spPr>
          <a:xfrm>
            <a:off x="277454" y="2713247"/>
            <a:ext cx="4187700" cy="295061"/>
          </a:xfrm>
          <a:prstGeom prst="rect">
            <a:avLst/>
          </a:prstGeom>
          <a:noFill/>
          <a:ln>
            <a:noFill/>
          </a:ln>
          <a:effectLst/>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indent="-330200">
              <a:lnSpc>
                <a:spcPct val="114999"/>
              </a:lnSpc>
              <a:spcBef>
                <a:spcPts val="0"/>
              </a:spcBef>
              <a:buFont typeface="Arial,Sans-Serif"/>
              <a:buChar char="-"/>
            </a:pPr>
            <a:r>
              <a:rPr lang="en-US" u="sng"/>
              <a:t>Basic</a:t>
            </a:r>
            <a:r>
              <a:rPr lang="en-US"/>
              <a:t> Assets pipeline</a:t>
            </a:r>
            <a:endParaRPr lang="en-US">
              <a:solidFill>
                <a:srgbClr val="232F3D"/>
              </a:solidFill>
            </a:endParaRPr>
          </a:p>
          <a:p>
            <a:pPr indent="-330200">
              <a:lnSpc>
                <a:spcPct val="115000"/>
              </a:lnSpc>
              <a:buChar char="-"/>
            </a:pPr>
            <a:endParaRPr lang="en-US">
              <a:solidFill>
                <a:srgbClr val="232F3D"/>
              </a:solidFill>
            </a:endParaRPr>
          </a:p>
        </p:txBody>
      </p:sp>
      <p:sp>
        <p:nvSpPr>
          <p:cNvPr id="3" name="Google Shape;147;g370a1cd1218_0_757">
            <a:extLst>
              <a:ext uri="{FF2B5EF4-FFF2-40B4-BE49-F238E27FC236}">
                <a16:creationId xmlns:a16="http://schemas.microsoft.com/office/drawing/2014/main" id="{DF12DECA-2B04-E0D5-3385-E9A42DEF1E82}"/>
              </a:ext>
            </a:extLst>
          </p:cNvPr>
          <p:cNvSpPr txBox="1">
            <a:spLocks/>
          </p:cNvSpPr>
          <p:nvPr/>
        </p:nvSpPr>
        <p:spPr>
          <a:xfrm>
            <a:off x="277453" y="3267839"/>
            <a:ext cx="4187700" cy="295061"/>
          </a:xfrm>
          <a:prstGeom prst="rect">
            <a:avLst/>
          </a:prstGeom>
          <a:noFill/>
          <a:ln>
            <a:noFill/>
          </a:ln>
          <a:effectLst/>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indent="-330200">
              <a:lnSpc>
                <a:spcPct val="114999"/>
              </a:lnSpc>
              <a:spcBef>
                <a:spcPts val="0"/>
              </a:spcBef>
              <a:buFont typeface="Arial,Sans-Serif"/>
              <a:buChar char="-"/>
            </a:pPr>
            <a:r>
              <a:rPr lang="en-US" b="1" u="sng" dirty="0"/>
              <a:t>deploy</a:t>
            </a:r>
            <a:r>
              <a:rPr lang="en-US" b="1" dirty="0"/>
              <a:t>-time</a:t>
            </a:r>
            <a:r>
              <a:rPr lang="en-US" dirty="0"/>
              <a:t> AWS lookup support only</a:t>
            </a:r>
            <a:endParaRPr lang="en-US" dirty="0">
              <a:solidFill>
                <a:srgbClr val="232F3D"/>
              </a:solidFill>
            </a:endParaRPr>
          </a:p>
          <a:p>
            <a:pPr indent="-330200">
              <a:lnSpc>
                <a:spcPct val="115000"/>
              </a:lnSpc>
              <a:buChar char="-"/>
            </a:pPr>
            <a:endParaRPr lang="en-US" dirty="0">
              <a:solidFill>
                <a:srgbClr val="232F3D"/>
              </a:solidFill>
            </a:endParaRPr>
          </a:p>
        </p:txBody>
      </p:sp>
      <p:sp>
        <p:nvSpPr>
          <p:cNvPr id="4" name="Google Shape;147;g370a1cd1218_0_757">
            <a:extLst>
              <a:ext uri="{FF2B5EF4-FFF2-40B4-BE49-F238E27FC236}">
                <a16:creationId xmlns:a16="http://schemas.microsoft.com/office/drawing/2014/main" id="{772EC448-FE94-7A69-0BB2-25CEC676621D}"/>
              </a:ext>
            </a:extLst>
          </p:cNvPr>
          <p:cNvSpPr txBox="1">
            <a:spLocks/>
          </p:cNvSpPr>
          <p:nvPr/>
        </p:nvSpPr>
        <p:spPr>
          <a:xfrm>
            <a:off x="277453" y="3562042"/>
            <a:ext cx="4187700" cy="295061"/>
          </a:xfrm>
          <a:prstGeom prst="rect">
            <a:avLst/>
          </a:prstGeom>
          <a:noFill/>
          <a:ln>
            <a:noFill/>
          </a:ln>
          <a:effectLst/>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indent="-330200">
              <a:lnSpc>
                <a:spcPct val="114999"/>
              </a:lnSpc>
              <a:spcBef>
                <a:spcPts val="0"/>
              </a:spcBef>
              <a:buFont typeface="Arial,Sans-Serif"/>
              <a:buChar char="-"/>
            </a:pPr>
            <a:r>
              <a:rPr lang="en-US"/>
              <a:t>Auto-generators for TF Modules (</a:t>
            </a:r>
            <a:r>
              <a:rPr lang="en-US" u="sng"/>
              <a:t>basic</a:t>
            </a:r>
            <a:r>
              <a:rPr lang="en-US"/>
              <a:t>)</a:t>
            </a:r>
            <a:endParaRPr lang="en-US">
              <a:solidFill>
                <a:srgbClr val="232F3D"/>
              </a:solidFill>
            </a:endParaRPr>
          </a:p>
          <a:p>
            <a:pPr indent="-330200">
              <a:lnSpc>
                <a:spcPct val="115000"/>
              </a:lnSpc>
              <a:buChar char="-"/>
            </a:pPr>
            <a:endParaRPr lang="en-US">
              <a:solidFill>
                <a:srgbClr val="232F3D"/>
              </a:solidFill>
            </a:endParaRPr>
          </a:p>
        </p:txBody>
      </p:sp>
      <p:sp>
        <p:nvSpPr>
          <p:cNvPr id="6" name="Google Shape;147;g370a1cd1218_0_757">
            <a:extLst>
              <a:ext uri="{FF2B5EF4-FFF2-40B4-BE49-F238E27FC236}">
                <a16:creationId xmlns:a16="http://schemas.microsoft.com/office/drawing/2014/main" id="{6FF67D3F-6809-44CE-E770-F0DC76FDC277}"/>
              </a:ext>
            </a:extLst>
          </p:cNvPr>
          <p:cNvSpPr txBox="1">
            <a:spLocks/>
          </p:cNvSpPr>
          <p:nvPr/>
        </p:nvSpPr>
        <p:spPr>
          <a:xfrm>
            <a:off x="277452" y="4539340"/>
            <a:ext cx="4187700" cy="295061"/>
          </a:xfrm>
          <a:prstGeom prst="rect">
            <a:avLst/>
          </a:prstGeom>
          <a:noFill/>
          <a:ln>
            <a:noFill/>
          </a:ln>
          <a:effectLst/>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indent="-330200">
              <a:lnSpc>
                <a:spcPct val="114999"/>
              </a:lnSpc>
              <a:spcBef>
                <a:spcPts val="0"/>
              </a:spcBef>
              <a:buFont typeface="Arial,Sans-Serif"/>
              <a:buChar char="-"/>
            </a:pPr>
            <a:r>
              <a:rPr lang="en-US"/>
              <a:t>Re-use Terraform State &amp; Workflows</a:t>
            </a:r>
            <a:endParaRPr lang="en-US">
              <a:solidFill>
                <a:srgbClr val="232F3D"/>
              </a:solidFill>
            </a:endParaRPr>
          </a:p>
          <a:p>
            <a:pPr indent="-330200">
              <a:lnSpc>
                <a:spcPct val="115000"/>
              </a:lnSpc>
              <a:buChar char="-"/>
            </a:pPr>
            <a:endParaRPr lang="en-US">
              <a:solidFill>
                <a:srgbClr val="232F3D"/>
              </a:solidFill>
            </a:endParaRPr>
          </a:p>
        </p:txBody>
      </p:sp>
      <p:sp>
        <p:nvSpPr>
          <p:cNvPr id="8" name="Google Shape;147;g370a1cd1218_0_757">
            <a:extLst>
              <a:ext uri="{FF2B5EF4-FFF2-40B4-BE49-F238E27FC236}">
                <a16:creationId xmlns:a16="http://schemas.microsoft.com/office/drawing/2014/main" id="{6AEEC9E1-43C6-B8F6-4C0A-44E56CE94376}"/>
              </a:ext>
            </a:extLst>
          </p:cNvPr>
          <p:cNvSpPr txBox="1">
            <a:spLocks/>
          </p:cNvSpPr>
          <p:nvPr/>
        </p:nvSpPr>
        <p:spPr>
          <a:xfrm>
            <a:off x="4572156" y="2124836"/>
            <a:ext cx="4187700" cy="295061"/>
          </a:xfrm>
          <a:prstGeom prst="rect">
            <a:avLst/>
          </a:prstGeom>
          <a:noFill/>
          <a:ln>
            <a:noFill/>
          </a:ln>
          <a:effectLst/>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indent="-330200">
              <a:lnSpc>
                <a:spcPct val="114999"/>
              </a:lnSpc>
              <a:spcBef>
                <a:spcPts val="0"/>
              </a:spcBef>
              <a:buFont typeface="Arial,Sans-Serif"/>
              <a:buChar char="-"/>
            </a:pPr>
            <a:r>
              <a:rPr lang="en-US" dirty="0"/>
              <a:t>CLI for CloudFormation orchestration</a:t>
            </a:r>
            <a:endParaRPr lang="en-US" dirty="0">
              <a:solidFill>
                <a:srgbClr val="232F3D"/>
              </a:solidFill>
            </a:endParaRPr>
          </a:p>
          <a:p>
            <a:pPr indent="-330200">
              <a:lnSpc>
                <a:spcPct val="115000"/>
              </a:lnSpc>
              <a:buChar char="-"/>
            </a:pPr>
            <a:endParaRPr lang="en-US" dirty="0">
              <a:solidFill>
                <a:srgbClr val="232F3D"/>
              </a:solidFill>
            </a:endParaRPr>
          </a:p>
        </p:txBody>
      </p:sp>
      <p:sp>
        <p:nvSpPr>
          <p:cNvPr id="9" name="Google Shape;147;g370a1cd1218_0_757">
            <a:extLst>
              <a:ext uri="{FF2B5EF4-FFF2-40B4-BE49-F238E27FC236}">
                <a16:creationId xmlns:a16="http://schemas.microsoft.com/office/drawing/2014/main" id="{FA8781BD-E6CB-77C1-0028-A9D6037050EF}"/>
              </a:ext>
            </a:extLst>
          </p:cNvPr>
          <p:cNvSpPr txBox="1">
            <a:spLocks/>
          </p:cNvSpPr>
          <p:nvPr/>
        </p:nvSpPr>
        <p:spPr>
          <a:xfrm>
            <a:off x="4572155" y="2419039"/>
            <a:ext cx="4187700" cy="295061"/>
          </a:xfrm>
          <a:prstGeom prst="rect">
            <a:avLst/>
          </a:prstGeom>
          <a:noFill/>
          <a:ln>
            <a:noFill/>
          </a:ln>
          <a:effectLst/>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indent="-330200">
              <a:lnSpc>
                <a:spcPct val="114999"/>
              </a:lnSpc>
              <a:spcBef>
                <a:spcPts val="0"/>
              </a:spcBef>
              <a:buFont typeface="Arial,Sans-Serif"/>
              <a:buChar char="-"/>
            </a:pPr>
            <a:r>
              <a:rPr lang="en-US"/>
              <a:t>L1 Constructs from CFN Resources</a:t>
            </a:r>
            <a:endParaRPr lang="en-US">
              <a:solidFill>
                <a:srgbClr val="232F3D"/>
              </a:solidFill>
            </a:endParaRPr>
          </a:p>
          <a:p>
            <a:pPr indent="-330200">
              <a:lnSpc>
                <a:spcPct val="115000"/>
              </a:lnSpc>
              <a:buChar char="-"/>
            </a:pPr>
            <a:endParaRPr lang="en-US">
              <a:solidFill>
                <a:srgbClr val="232F3D"/>
              </a:solidFill>
            </a:endParaRPr>
          </a:p>
        </p:txBody>
      </p:sp>
      <p:sp>
        <p:nvSpPr>
          <p:cNvPr id="10" name="Google Shape;147;g370a1cd1218_0_757">
            <a:extLst>
              <a:ext uri="{FF2B5EF4-FFF2-40B4-BE49-F238E27FC236}">
                <a16:creationId xmlns:a16="http://schemas.microsoft.com/office/drawing/2014/main" id="{1ED1EAC6-2CC5-5679-5511-667700218E61}"/>
              </a:ext>
            </a:extLst>
          </p:cNvPr>
          <p:cNvSpPr txBox="1">
            <a:spLocks/>
          </p:cNvSpPr>
          <p:nvPr/>
        </p:nvSpPr>
        <p:spPr>
          <a:xfrm>
            <a:off x="4534956" y="2696334"/>
            <a:ext cx="4194463" cy="572357"/>
          </a:xfrm>
          <a:prstGeom prst="rect">
            <a:avLst/>
          </a:prstGeom>
          <a:noFill/>
          <a:ln>
            <a:noFill/>
          </a:ln>
          <a:effectLst/>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514350" indent="-330200">
              <a:lnSpc>
                <a:spcPct val="114999"/>
              </a:lnSpc>
              <a:spcBef>
                <a:spcPts val="0"/>
              </a:spcBef>
              <a:buFont typeface="Arial,Sans-Serif"/>
              <a:buChar char="-"/>
            </a:pPr>
            <a:r>
              <a:rPr lang="en-US" u="sng"/>
              <a:t>Advanced</a:t>
            </a:r>
            <a:r>
              <a:rPr lang="en-US"/>
              <a:t> Asset pipeline includes </a:t>
            </a:r>
            <a:r>
              <a:rPr lang="en-US" u="sng"/>
              <a:t>bundling</a:t>
            </a:r>
            <a:endParaRPr lang="en-US" u="sng">
              <a:solidFill>
                <a:srgbClr val="232F3D"/>
              </a:solidFill>
            </a:endParaRPr>
          </a:p>
          <a:p>
            <a:pPr indent="-330200">
              <a:lnSpc>
                <a:spcPct val="115000"/>
              </a:lnSpc>
              <a:buChar char="-"/>
            </a:pPr>
            <a:endParaRPr lang="en-US">
              <a:solidFill>
                <a:srgbClr val="232F3D"/>
              </a:solidFill>
            </a:endParaRPr>
          </a:p>
        </p:txBody>
      </p:sp>
      <p:sp>
        <p:nvSpPr>
          <p:cNvPr id="12" name="Google Shape;147;g370a1cd1218_0_757">
            <a:extLst>
              <a:ext uri="{FF2B5EF4-FFF2-40B4-BE49-F238E27FC236}">
                <a16:creationId xmlns:a16="http://schemas.microsoft.com/office/drawing/2014/main" id="{7967DAB5-D65B-7116-BDBE-9BB263C64B0E}"/>
              </a:ext>
            </a:extLst>
          </p:cNvPr>
          <p:cNvSpPr txBox="1">
            <a:spLocks/>
          </p:cNvSpPr>
          <p:nvPr/>
        </p:nvSpPr>
        <p:spPr>
          <a:xfrm>
            <a:off x="4541720" y="3267835"/>
            <a:ext cx="4187700" cy="295061"/>
          </a:xfrm>
          <a:prstGeom prst="rect">
            <a:avLst/>
          </a:prstGeom>
          <a:noFill/>
          <a:ln>
            <a:noFill/>
          </a:ln>
          <a:effectLst/>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514350" indent="-330200">
              <a:lnSpc>
                <a:spcPct val="114999"/>
              </a:lnSpc>
              <a:spcBef>
                <a:spcPts val="0"/>
              </a:spcBef>
              <a:buFont typeface="Arial,Sans-Serif"/>
              <a:buChar char="-"/>
            </a:pPr>
            <a:r>
              <a:rPr lang="en-US" b="1" u="sng" dirty="0">
                <a:solidFill>
                  <a:srgbClr val="FFFFFF"/>
                </a:solidFill>
              </a:rPr>
              <a:t>synth</a:t>
            </a:r>
            <a:r>
              <a:rPr lang="en-US" b="1" dirty="0">
                <a:solidFill>
                  <a:srgbClr val="FFFFFF"/>
                </a:solidFill>
              </a:rPr>
              <a:t>-time</a:t>
            </a:r>
            <a:r>
              <a:rPr lang="en-US" dirty="0"/>
              <a:t> AWS Lookup support</a:t>
            </a:r>
            <a:endParaRPr lang="en-US" dirty="0">
              <a:solidFill>
                <a:srgbClr val="232F3D"/>
              </a:solidFill>
            </a:endParaRPr>
          </a:p>
          <a:p>
            <a:pPr indent="-330200">
              <a:lnSpc>
                <a:spcPct val="115000"/>
              </a:lnSpc>
              <a:buChar char="-"/>
            </a:pPr>
            <a:endParaRPr lang="en-US" dirty="0">
              <a:solidFill>
                <a:srgbClr val="232F3D"/>
              </a:solidFill>
            </a:endParaRPr>
          </a:p>
        </p:txBody>
      </p:sp>
      <p:sp>
        <p:nvSpPr>
          <p:cNvPr id="13" name="Google Shape;147;g370a1cd1218_0_757">
            <a:extLst>
              <a:ext uri="{FF2B5EF4-FFF2-40B4-BE49-F238E27FC236}">
                <a16:creationId xmlns:a16="http://schemas.microsoft.com/office/drawing/2014/main" id="{9AE01F8D-E900-4E3D-39A1-C4EBD68D8146}"/>
              </a:ext>
            </a:extLst>
          </p:cNvPr>
          <p:cNvSpPr txBox="1">
            <a:spLocks/>
          </p:cNvSpPr>
          <p:nvPr/>
        </p:nvSpPr>
        <p:spPr>
          <a:xfrm>
            <a:off x="4534956" y="3562039"/>
            <a:ext cx="4187700" cy="295061"/>
          </a:xfrm>
          <a:prstGeom prst="rect">
            <a:avLst/>
          </a:prstGeom>
          <a:noFill/>
          <a:ln>
            <a:noFill/>
          </a:ln>
          <a:effectLst/>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514350" indent="-330200">
              <a:lnSpc>
                <a:spcPct val="114999"/>
              </a:lnSpc>
              <a:spcBef>
                <a:spcPts val="0"/>
              </a:spcBef>
              <a:buFont typeface="Arial,Sans-Serif"/>
              <a:buChar char="-"/>
            </a:pPr>
            <a:r>
              <a:rPr lang="en-US">
                <a:solidFill>
                  <a:srgbClr val="FFFFFF"/>
                </a:solidFill>
              </a:rPr>
              <a:t>L2 Constructs with </a:t>
            </a:r>
            <a:r>
              <a:rPr lang="en-US" u="sng"/>
              <a:t>service integration</a:t>
            </a:r>
            <a:br>
              <a:rPr lang="en-US" u="sng" dirty="0"/>
            </a:br>
            <a:endParaRPr lang="en-US">
              <a:solidFill>
                <a:srgbClr val="FFFFFF"/>
              </a:solidFill>
            </a:endParaRPr>
          </a:p>
          <a:p>
            <a:pPr indent="-330200">
              <a:lnSpc>
                <a:spcPct val="115000"/>
              </a:lnSpc>
              <a:buChar char="-"/>
            </a:pPr>
            <a:endParaRPr lang="en-US">
              <a:solidFill>
                <a:srgbClr val="232F3D"/>
              </a:solidFill>
            </a:endParaRPr>
          </a:p>
        </p:txBody>
      </p:sp>
      <p:sp>
        <p:nvSpPr>
          <p:cNvPr id="14" name="Google Shape;147;g370a1cd1218_0_757">
            <a:extLst>
              <a:ext uri="{FF2B5EF4-FFF2-40B4-BE49-F238E27FC236}">
                <a16:creationId xmlns:a16="http://schemas.microsoft.com/office/drawing/2014/main" id="{4577B8B0-1B2E-F614-8CFF-1425F31922E0}"/>
              </a:ext>
            </a:extLst>
          </p:cNvPr>
          <p:cNvSpPr txBox="1">
            <a:spLocks/>
          </p:cNvSpPr>
          <p:nvPr/>
        </p:nvSpPr>
        <p:spPr>
          <a:xfrm>
            <a:off x="4534955" y="3866387"/>
            <a:ext cx="4187700" cy="295061"/>
          </a:xfrm>
          <a:prstGeom prst="rect">
            <a:avLst/>
          </a:prstGeom>
          <a:noFill/>
          <a:ln>
            <a:noFill/>
          </a:ln>
          <a:effectLst/>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marL="514350" indent="-330200">
              <a:lnSpc>
                <a:spcPct val="114999"/>
              </a:lnSpc>
              <a:spcBef>
                <a:spcPts val="0"/>
              </a:spcBef>
              <a:buFont typeface="Arial,Sans-Serif"/>
              <a:buChar char="-"/>
            </a:pPr>
            <a:r>
              <a:rPr lang="en-US" u="sng">
                <a:solidFill>
                  <a:srgbClr val="FFFFFF"/>
                </a:solidFill>
              </a:rPr>
              <a:t>Advanced patterns</a:t>
            </a:r>
            <a:r>
              <a:rPr lang="en-US" dirty="0">
                <a:solidFill>
                  <a:srgbClr val="FFFFFF"/>
                </a:solidFill>
              </a:rPr>
              <a:t> </a:t>
            </a:r>
            <a:br>
              <a:rPr lang="en-US" dirty="0"/>
            </a:br>
            <a:r>
              <a:rPr lang="en-US">
                <a:solidFill>
                  <a:schemeClr val="accent1"/>
                </a:solidFill>
                <a:latin typeface="Courier New"/>
              </a:rPr>
              <a:t>IGrantable</a:t>
            </a:r>
            <a:r>
              <a:rPr lang="en-US">
                <a:solidFill>
                  <a:srgbClr val="FFFFFF"/>
                </a:solidFill>
              </a:rPr>
              <a:t>, </a:t>
            </a:r>
            <a:r>
              <a:rPr lang="en-US">
                <a:solidFill>
                  <a:schemeClr val="accent1"/>
                </a:solidFill>
                <a:latin typeface="Courier New"/>
                <a:ea typeface="Roboto Mono"/>
              </a:rPr>
              <a:t>IConnectable</a:t>
            </a:r>
            <a:r>
              <a:rPr lang="en-US"/>
              <a:t>, etc …</a:t>
            </a:r>
            <a:endParaRPr lang="en-US">
              <a:solidFill>
                <a:srgbClr val="232F3D"/>
              </a:solidFill>
            </a:endParaRPr>
          </a:p>
          <a:p>
            <a:pPr indent="-330200">
              <a:lnSpc>
                <a:spcPct val="115000"/>
              </a:lnSpc>
              <a:buChar char="-"/>
            </a:pPr>
            <a:endParaRPr lang="en-US">
              <a:solidFill>
                <a:srgbClr val="232F3D"/>
              </a:solidFill>
            </a:endParaRPr>
          </a:p>
        </p:txBody>
      </p:sp>
      <p:sp>
        <p:nvSpPr>
          <p:cNvPr id="15" name="Google Shape;147;g370a1cd1218_0_757">
            <a:extLst>
              <a:ext uri="{FF2B5EF4-FFF2-40B4-BE49-F238E27FC236}">
                <a16:creationId xmlns:a16="http://schemas.microsoft.com/office/drawing/2014/main" id="{9EE895D8-3201-3E99-7BF3-259C54DD9563}"/>
              </a:ext>
            </a:extLst>
          </p:cNvPr>
          <p:cNvSpPr txBox="1">
            <a:spLocks/>
          </p:cNvSpPr>
          <p:nvPr/>
        </p:nvSpPr>
        <p:spPr>
          <a:xfrm>
            <a:off x="4584908" y="4540778"/>
            <a:ext cx="4187700" cy="295061"/>
          </a:xfrm>
          <a:prstGeom prst="rect">
            <a:avLst/>
          </a:prstGeom>
          <a:noFill/>
          <a:ln>
            <a:noFill/>
          </a:ln>
          <a:effectLst/>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pPr indent="-330200">
              <a:lnSpc>
                <a:spcPct val="114999"/>
              </a:lnSpc>
              <a:spcBef>
                <a:spcPts val="0"/>
              </a:spcBef>
              <a:buFont typeface="Arial,Sans-Serif"/>
              <a:buChar char="-"/>
            </a:pPr>
            <a:r>
              <a:rPr lang="en-US"/>
              <a:t>No shared state backend</a:t>
            </a:r>
            <a:endParaRPr lang="en-US">
              <a:solidFill>
                <a:srgbClr val="FFFFFF"/>
              </a:solidFill>
            </a:endParaRPr>
          </a:p>
          <a:p>
            <a:pPr indent="-330200">
              <a:lnSpc>
                <a:spcPct val="115000"/>
              </a:lnSpc>
              <a:buChar char="-"/>
            </a:pPr>
            <a:endParaRPr lang="en-US">
              <a:solidFill>
                <a:srgbClr val="232F3D"/>
              </a:solidFill>
            </a:endParaRPr>
          </a:p>
        </p:txBody>
      </p:sp>
      <p:sp>
        <p:nvSpPr>
          <p:cNvPr id="17" name="Google Shape;100;p5">
            <a:extLst>
              <a:ext uri="{FF2B5EF4-FFF2-40B4-BE49-F238E27FC236}">
                <a16:creationId xmlns:a16="http://schemas.microsoft.com/office/drawing/2014/main" id="{661A8390-0645-5FC1-9545-5A54915EE1D5}"/>
              </a:ext>
            </a:extLst>
          </p:cNvPr>
          <p:cNvSpPr txBox="1">
            <a:spLocks/>
          </p:cNvSpPr>
          <p:nvPr/>
        </p:nvSpPr>
        <p:spPr>
          <a:xfrm>
            <a:off x="270269" y="1043109"/>
            <a:ext cx="8881575" cy="58351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lt1"/>
              </a:buClr>
              <a:buSzPts val="2400"/>
            </a:pPr>
            <a:r>
              <a:rPr lang="en-US" sz="2400">
                <a:solidFill>
                  <a:schemeClr val="lt1"/>
                </a:solidFill>
              </a:rPr>
              <a:t>Team preference for General Purpose Programming Languages</a:t>
            </a:r>
          </a:p>
        </p:txBody>
      </p:sp>
    </p:spTree>
    <p:extLst>
      <p:ext uri="{BB962C8B-B14F-4D97-AF65-F5344CB8AC3E}">
        <p14:creationId xmlns:p14="http://schemas.microsoft.com/office/powerpoint/2010/main" val="300148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6" grpId="0"/>
      <p:bldP spid="9" grpId="0"/>
      <p:bldP spid="10"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1"/>
          <p:cNvPicPr preferRelativeResize="0"/>
          <p:nvPr/>
        </p:nvPicPr>
        <p:blipFill>
          <a:blip r:embed="rId3">
            <a:alphaModFix/>
          </a:blip>
          <a:stretch>
            <a:fillRect/>
          </a:stretch>
        </p:blipFill>
        <p:spPr>
          <a:xfrm>
            <a:off x="382942" y="2160512"/>
            <a:ext cx="1518058" cy="1214438"/>
          </a:xfrm>
          <a:prstGeom prst="rect">
            <a:avLst/>
          </a:prstGeom>
          <a:noFill/>
          <a:ln>
            <a:noFill/>
          </a:ln>
        </p:spPr>
      </p:pic>
      <p:sp>
        <p:nvSpPr>
          <p:cNvPr id="156" name="Google Shape;156;p11"/>
          <p:cNvSpPr txBox="1">
            <a:spLocks noGrp="1"/>
          </p:cNvSpPr>
          <p:nvPr>
            <p:ph type="title"/>
          </p:nvPr>
        </p:nvSpPr>
        <p:spPr>
          <a:xfrm>
            <a:off x="274320" y="1524111"/>
            <a:ext cx="8202168" cy="5713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US" sz="2400">
                <a:solidFill>
                  <a:schemeClr val="lt1"/>
                </a:solidFill>
              </a:rPr>
              <a:t>Benefits of CDKTF for Handshakes</a:t>
            </a:r>
            <a:endParaRPr sz="1400" b="0" i="0" u="none" strike="noStrike" cap="none">
              <a:solidFill>
                <a:srgbClr val="000000"/>
              </a:solidFill>
              <a:latin typeface="Arial"/>
              <a:ea typeface="Arial"/>
              <a:cs typeface="Arial"/>
              <a:sym typeface="Arial"/>
            </a:endParaRPr>
          </a:p>
        </p:txBody>
      </p:sp>
      <p:sp>
        <p:nvSpPr>
          <p:cNvPr id="157" name="Google Shape;157;p11"/>
          <p:cNvSpPr txBox="1">
            <a:spLocks noGrp="1"/>
          </p:cNvSpPr>
          <p:nvPr>
            <p:ph type="body" idx="1"/>
          </p:nvPr>
        </p:nvSpPr>
        <p:spPr>
          <a:xfrm>
            <a:off x="337742" y="3618151"/>
            <a:ext cx="1797050" cy="34094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200"/>
              <a:buFont typeface="Arial"/>
              <a:buNone/>
            </a:pPr>
            <a:r>
              <a:rPr lang="en-US" sz="1500" b="1" dirty="0"/>
              <a:t>Intuitive Language</a:t>
            </a:r>
            <a:br>
              <a:rPr lang="en-US" dirty="0"/>
            </a:br>
            <a:br>
              <a:rPr lang="en-US" dirty="0"/>
            </a:br>
            <a:r>
              <a:rPr lang="en-US" dirty="0"/>
              <a:t>write IaC in TypeScript with loops, conditionals &amp; classes for reusable patterns</a:t>
            </a:r>
            <a:endParaRPr dirty="0"/>
          </a:p>
        </p:txBody>
      </p:sp>
      <p:sp>
        <p:nvSpPr>
          <p:cNvPr id="158" name="Google Shape;158;p11"/>
          <p:cNvSpPr txBox="1">
            <a:spLocks noGrp="1"/>
          </p:cNvSpPr>
          <p:nvPr>
            <p:ph type="body" idx="2"/>
          </p:nvPr>
        </p:nvSpPr>
        <p:spPr>
          <a:xfrm>
            <a:off x="2496747" y="3618151"/>
            <a:ext cx="1797050" cy="34094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200"/>
              <a:buFont typeface="Arial"/>
              <a:buNone/>
            </a:pPr>
            <a:r>
              <a:rPr lang="en-US" sz="1500" b="1"/>
              <a:t>Reuse</a:t>
            </a:r>
            <a:endParaRPr sz="1500" b="1"/>
          </a:p>
          <a:p>
            <a:pPr marL="0" lvl="0" indent="0" algn="l" rtl="0">
              <a:lnSpc>
                <a:spcPct val="100000"/>
              </a:lnSpc>
              <a:spcBef>
                <a:spcPts val="0"/>
              </a:spcBef>
              <a:spcAft>
                <a:spcPts val="0"/>
              </a:spcAft>
              <a:buClr>
                <a:schemeClr val="lt1"/>
              </a:buClr>
              <a:buSzPts val="1200"/>
              <a:buFont typeface="Arial"/>
              <a:buNone/>
            </a:pPr>
            <a:endParaRPr/>
          </a:p>
          <a:p>
            <a:pPr marL="0" lvl="0" indent="0" algn="l" rtl="0">
              <a:lnSpc>
                <a:spcPct val="100000"/>
              </a:lnSpc>
              <a:spcBef>
                <a:spcPts val="0"/>
              </a:spcBef>
              <a:spcAft>
                <a:spcPts val="0"/>
              </a:spcAft>
              <a:buClr>
                <a:schemeClr val="lt1"/>
              </a:buClr>
              <a:buSzPts val="1200"/>
              <a:buFont typeface="Arial"/>
              <a:buNone/>
            </a:pPr>
            <a:r>
              <a:rPr lang="en-US"/>
              <a:t>Keep all TF modules, providers, TF bootstrapping and automation</a:t>
            </a:r>
            <a:endParaRPr/>
          </a:p>
        </p:txBody>
      </p:sp>
      <p:sp>
        <p:nvSpPr>
          <p:cNvPr id="159" name="Google Shape;159;p11"/>
          <p:cNvSpPr txBox="1">
            <a:spLocks noGrp="1"/>
          </p:cNvSpPr>
          <p:nvPr>
            <p:ph type="body" idx="3"/>
          </p:nvPr>
        </p:nvSpPr>
        <p:spPr>
          <a:xfrm>
            <a:off x="4634585" y="3618151"/>
            <a:ext cx="1797050" cy="34094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200"/>
              <a:buFont typeface="Arial"/>
              <a:buNone/>
            </a:pPr>
            <a:r>
              <a:rPr lang="en-US" sz="1500" b="1" dirty="0"/>
              <a:t>Gradual Migration</a:t>
            </a:r>
            <a:endParaRPr sz="1500" b="1" dirty="0"/>
          </a:p>
          <a:p>
            <a:pPr marL="0" lvl="0" indent="0" algn="l" rtl="0">
              <a:lnSpc>
                <a:spcPct val="100000"/>
              </a:lnSpc>
              <a:spcBef>
                <a:spcPts val="0"/>
              </a:spcBef>
              <a:spcAft>
                <a:spcPts val="0"/>
              </a:spcAft>
              <a:buClr>
                <a:schemeClr val="lt1"/>
              </a:buClr>
              <a:buSzPts val="1200"/>
              <a:buFont typeface="Arial"/>
              <a:buNone/>
            </a:pPr>
            <a:endParaRPr dirty="0"/>
          </a:p>
          <a:p>
            <a:pPr marL="0" lvl="0" indent="0" algn="l" rtl="0">
              <a:lnSpc>
                <a:spcPct val="100000"/>
              </a:lnSpc>
              <a:spcBef>
                <a:spcPts val="0"/>
              </a:spcBef>
              <a:spcAft>
                <a:spcPts val="0"/>
              </a:spcAft>
              <a:buClr>
                <a:schemeClr val="lt1"/>
              </a:buClr>
              <a:buSzPts val="1200"/>
              <a:buFont typeface="Arial"/>
              <a:buNone/>
            </a:pPr>
            <a:r>
              <a:rPr lang="en-US" dirty="0"/>
              <a:t>Convert one module at a time while sharing and interacting with same state backend</a:t>
            </a:r>
            <a:endParaRPr dirty="0"/>
          </a:p>
        </p:txBody>
      </p:sp>
      <p:sp>
        <p:nvSpPr>
          <p:cNvPr id="160" name="Google Shape;160;p11"/>
          <p:cNvSpPr txBox="1">
            <a:spLocks noGrp="1"/>
          </p:cNvSpPr>
          <p:nvPr>
            <p:ph type="body" idx="4"/>
          </p:nvPr>
        </p:nvSpPr>
        <p:spPr>
          <a:xfrm>
            <a:off x="6812047" y="3618151"/>
            <a:ext cx="2153656" cy="34094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200"/>
              <a:buFont typeface="Arial"/>
              <a:buNone/>
            </a:pPr>
            <a:r>
              <a:rPr lang="en-US" sz="1500" b="1" dirty="0"/>
              <a:t>Multi-Provider Support</a:t>
            </a:r>
            <a:endParaRPr lang="en-SG" sz="1500" b="1" dirty="0"/>
          </a:p>
          <a:p>
            <a:pPr marL="0" lvl="0" indent="0" algn="l" rtl="0">
              <a:lnSpc>
                <a:spcPct val="100000"/>
              </a:lnSpc>
              <a:spcBef>
                <a:spcPts val="0"/>
              </a:spcBef>
              <a:spcAft>
                <a:spcPts val="0"/>
              </a:spcAft>
              <a:buClr>
                <a:schemeClr val="lt1"/>
              </a:buClr>
              <a:buSzPts val="1200"/>
              <a:buFont typeface="Arial"/>
              <a:buNone/>
            </a:pPr>
            <a:endParaRPr lang="en-SG" sz="1500" b="1" dirty="0"/>
          </a:p>
          <a:p>
            <a:pPr marL="0" lvl="0" indent="0" algn="l" rtl="0">
              <a:lnSpc>
                <a:spcPct val="100000"/>
              </a:lnSpc>
              <a:spcBef>
                <a:spcPts val="0"/>
              </a:spcBef>
              <a:spcAft>
                <a:spcPts val="0"/>
              </a:spcAft>
              <a:buClr>
                <a:schemeClr val="lt1"/>
              </a:buClr>
              <a:buSzPts val="1200"/>
              <a:buFont typeface="Arial"/>
              <a:buNone/>
            </a:pPr>
            <a:r>
              <a:rPr lang="en-US" b="1" dirty="0"/>
              <a:t>Manage AWS, GitHub, Datadog, … in the same "App" and/or "Stack".</a:t>
            </a:r>
            <a:endParaRPr b="1" dirty="0"/>
          </a:p>
        </p:txBody>
      </p:sp>
      <p:pic>
        <p:nvPicPr>
          <p:cNvPr id="161" name="Google Shape;161;p11"/>
          <p:cNvPicPr preferRelativeResize="0"/>
          <p:nvPr/>
        </p:nvPicPr>
        <p:blipFill>
          <a:blip r:embed="rId4">
            <a:alphaModFix/>
          </a:blip>
          <a:stretch>
            <a:fillRect/>
          </a:stretch>
        </p:blipFill>
        <p:spPr>
          <a:xfrm>
            <a:off x="2786075" y="2111100"/>
            <a:ext cx="1313249" cy="1313249"/>
          </a:xfrm>
          <a:prstGeom prst="rect">
            <a:avLst/>
          </a:prstGeom>
          <a:noFill/>
          <a:ln>
            <a:noFill/>
          </a:ln>
        </p:spPr>
      </p:pic>
      <p:pic>
        <p:nvPicPr>
          <p:cNvPr id="162" name="Google Shape;162;p11"/>
          <p:cNvPicPr preferRelativeResize="0"/>
          <p:nvPr/>
        </p:nvPicPr>
        <p:blipFill>
          <a:blip r:embed="rId5">
            <a:alphaModFix/>
          </a:blip>
          <a:stretch>
            <a:fillRect/>
          </a:stretch>
        </p:blipFill>
        <p:spPr>
          <a:xfrm>
            <a:off x="4905838" y="2141113"/>
            <a:ext cx="1253225" cy="1253225"/>
          </a:xfrm>
          <a:prstGeom prst="rect">
            <a:avLst/>
          </a:prstGeom>
          <a:noFill/>
          <a:ln>
            <a:noFill/>
          </a:ln>
        </p:spPr>
      </p:pic>
      <p:pic>
        <p:nvPicPr>
          <p:cNvPr id="163" name="Google Shape;163;p11"/>
          <p:cNvPicPr preferRelativeResize="0"/>
          <p:nvPr/>
        </p:nvPicPr>
        <p:blipFill>
          <a:blip r:embed="rId6">
            <a:alphaModFix/>
          </a:blip>
          <a:stretch>
            <a:fillRect/>
          </a:stretch>
        </p:blipFill>
        <p:spPr>
          <a:xfrm>
            <a:off x="7232250" y="2141129"/>
            <a:ext cx="1313251" cy="11673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0a1cd1218_1_4"/>
          <p:cNvSpPr txBox="1">
            <a:spLocks noGrp="1"/>
          </p:cNvSpPr>
          <p:nvPr>
            <p:ph type="title"/>
          </p:nvPr>
        </p:nvSpPr>
        <p:spPr>
          <a:xfrm>
            <a:off x="274319" y="1151467"/>
            <a:ext cx="8205300" cy="59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2400" dirty="0">
                <a:solidFill>
                  <a:schemeClr val="lt1"/>
                </a:solidFill>
              </a:rPr>
              <a:t>Why Not AWS CDK</a:t>
            </a:r>
            <a:endParaRPr dirty="0"/>
          </a:p>
        </p:txBody>
      </p:sp>
      <p:sp>
        <p:nvSpPr>
          <p:cNvPr id="169" name="Google Shape;169;g370a1cd1218_1_4"/>
          <p:cNvSpPr txBox="1">
            <a:spLocks noGrp="1"/>
          </p:cNvSpPr>
          <p:nvPr>
            <p:ph type="body" idx="1"/>
          </p:nvPr>
        </p:nvSpPr>
        <p:spPr>
          <a:xfrm>
            <a:off x="274319" y="1744133"/>
            <a:ext cx="8624100" cy="32682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SzPts val="2000"/>
              <a:buChar char="-"/>
            </a:pPr>
            <a:r>
              <a:rPr lang="en-US" dirty="0"/>
              <a:t>Full Migration Required</a:t>
            </a:r>
            <a:br>
              <a:rPr lang="en-US" dirty="0"/>
            </a:br>
            <a:r>
              <a:rPr lang="en-US" sz="1400" dirty="0"/>
              <a:t>Complete rewrite with no direct use of existing TF code</a:t>
            </a:r>
            <a:endParaRPr sz="1400" dirty="0"/>
          </a:p>
          <a:p>
            <a:pPr marL="457200" lvl="0" indent="-336550" algn="l" rtl="0">
              <a:lnSpc>
                <a:spcPct val="115000"/>
              </a:lnSpc>
              <a:spcBef>
                <a:spcPts val="0"/>
              </a:spcBef>
              <a:spcAft>
                <a:spcPts val="0"/>
              </a:spcAft>
              <a:buSzPts val="1700"/>
              <a:buChar char="-"/>
            </a:pPr>
            <a:r>
              <a:rPr lang="en-US" dirty="0"/>
              <a:t>CloudFormation</a:t>
            </a:r>
            <a:br>
              <a:rPr lang="en-US" dirty="0"/>
            </a:br>
            <a:r>
              <a:rPr lang="en-US" sz="1400" dirty="0"/>
              <a:t>Lack of Operational Experience, slower deployments, resource limits, feature gaps</a:t>
            </a:r>
            <a:endParaRPr sz="1400" dirty="0"/>
          </a:p>
          <a:p>
            <a:pPr marL="457200" lvl="0" indent="-336550" algn="l" rtl="0">
              <a:lnSpc>
                <a:spcPct val="115000"/>
              </a:lnSpc>
              <a:spcBef>
                <a:spcPts val="0"/>
              </a:spcBef>
              <a:spcAft>
                <a:spcPts val="0"/>
              </a:spcAft>
              <a:buSzPts val="1700"/>
              <a:buChar char="-"/>
            </a:pPr>
            <a:r>
              <a:rPr lang="en-US" dirty="0"/>
              <a:t>Refactoring Challenges</a:t>
            </a:r>
            <a:br>
              <a:rPr lang="en-US" dirty="0"/>
            </a:br>
            <a:r>
              <a:rPr lang="en-US" sz="1400" dirty="0"/>
              <a:t>Resource renaming can trigger unwanted replacements</a:t>
            </a:r>
            <a:endParaRPr sz="1400" dirty="0"/>
          </a:p>
          <a:p>
            <a:pPr marL="457200" lvl="0" indent="-336550" algn="l" rtl="0">
              <a:lnSpc>
                <a:spcPct val="115000"/>
              </a:lnSpc>
              <a:spcBef>
                <a:spcPts val="0"/>
              </a:spcBef>
              <a:spcAft>
                <a:spcPts val="0"/>
              </a:spcAft>
              <a:buSzPts val="1700"/>
              <a:buChar char="-"/>
            </a:pPr>
            <a:r>
              <a:rPr lang="en-US" dirty="0"/>
              <a:t>Loss of Plan Workflow</a:t>
            </a:r>
            <a:br>
              <a:rPr lang="en-US" dirty="0"/>
            </a:br>
            <a:r>
              <a:rPr lang="en-US" sz="1400" dirty="0"/>
              <a:t>Preference for existing Terraform clear plan/apply cycle</a:t>
            </a:r>
            <a:endParaRPr sz="1400" dirty="0"/>
          </a:p>
          <a:p>
            <a:pPr marL="457200" lvl="0" indent="-336550" algn="l" rtl="0">
              <a:lnSpc>
                <a:spcPct val="115000"/>
              </a:lnSpc>
              <a:spcBef>
                <a:spcPts val="0"/>
              </a:spcBef>
              <a:spcAft>
                <a:spcPts val="0"/>
              </a:spcAft>
              <a:buSzPts val="1700"/>
              <a:buChar char="-"/>
            </a:pPr>
            <a:r>
              <a:rPr lang="en-US" dirty="0"/>
              <a:t>AWS-Only Focus</a:t>
            </a:r>
            <a:br>
              <a:rPr lang="en-US" dirty="0"/>
            </a:br>
            <a:r>
              <a:rPr lang="en-US" sz="1400" dirty="0"/>
              <a:t>Limited to AWS resources, unlike </a:t>
            </a:r>
            <a:r>
              <a:rPr lang="en-US" sz="1400" dirty="0" err="1"/>
              <a:t>Terraform's</a:t>
            </a:r>
            <a:r>
              <a:rPr lang="en-US" sz="1400" dirty="0"/>
              <a:t> multi-cloud support</a:t>
            </a:r>
            <a:endParaRP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70a1cd1218_1_9"/>
          <p:cNvSpPr txBox="1">
            <a:spLocks noGrp="1"/>
          </p:cNvSpPr>
          <p:nvPr>
            <p:ph type="title"/>
          </p:nvPr>
        </p:nvSpPr>
        <p:spPr>
          <a:xfrm>
            <a:off x="452119" y="1144016"/>
            <a:ext cx="8476500" cy="786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Font typeface="Arial"/>
              <a:buNone/>
            </a:pPr>
            <a:r>
              <a:rPr lang="en-US" sz="2400">
                <a:solidFill>
                  <a:schemeClr val="lt1"/>
                </a:solidFill>
              </a:rPr>
              <a:t>CDKTF Limitations We Discovered</a:t>
            </a:r>
            <a:endParaRPr sz="1400" b="0" i="0" u="none" strike="noStrike" cap="none">
              <a:solidFill>
                <a:srgbClr val="000000"/>
              </a:solidFill>
              <a:latin typeface="Arial"/>
              <a:ea typeface="Arial"/>
              <a:cs typeface="Arial"/>
              <a:sym typeface="Arial"/>
            </a:endParaRPr>
          </a:p>
        </p:txBody>
      </p:sp>
      <p:sp>
        <p:nvSpPr>
          <p:cNvPr id="175" name="Google Shape;175;g370a1cd1218_1_9"/>
          <p:cNvSpPr txBox="1">
            <a:spLocks noGrp="1"/>
          </p:cNvSpPr>
          <p:nvPr>
            <p:ph type="body" idx="1"/>
          </p:nvPr>
        </p:nvSpPr>
        <p:spPr>
          <a:xfrm>
            <a:off x="558800" y="1930400"/>
            <a:ext cx="2456400" cy="2475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1600"/>
              <a:buFont typeface="Arial"/>
              <a:buNone/>
            </a:pPr>
            <a:r>
              <a:rPr lang="en-US" sz="1800" b="1"/>
              <a:t>Wrapper Limited Type System</a:t>
            </a:r>
            <a:endParaRPr sz="1800" b="1"/>
          </a:p>
          <a:p>
            <a:pPr marL="0" lvl="0" indent="0" algn="l" rtl="0">
              <a:lnSpc>
                <a:spcPct val="100000"/>
              </a:lnSpc>
              <a:spcBef>
                <a:spcPts val="0"/>
              </a:spcBef>
              <a:spcAft>
                <a:spcPts val="0"/>
              </a:spcAft>
              <a:buClr>
                <a:schemeClr val="lt1"/>
              </a:buClr>
              <a:buSzPts val="1600"/>
              <a:buFont typeface="Arial"/>
              <a:buNone/>
            </a:pPr>
            <a:endParaRPr/>
          </a:p>
          <a:p>
            <a:pPr marL="0" lvl="0" indent="0" algn="l" rtl="0">
              <a:lnSpc>
                <a:spcPct val="100000"/>
              </a:lnSpc>
              <a:spcBef>
                <a:spcPts val="0"/>
              </a:spcBef>
              <a:spcAft>
                <a:spcPts val="0"/>
              </a:spcAft>
              <a:buClr>
                <a:schemeClr val="lt1"/>
              </a:buClr>
              <a:buSzPts val="1600"/>
              <a:buFont typeface="Arial"/>
              <a:buNone/>
            </a:pPr>
            <a:r>
              <a:rPr lang="en-US"/>
              <a:t>TF Module wrappers still had limited typing for inputs and no typing for outputs</a:t>
            </a:r>
            <a:endParaRPr/>
          </a:p>
        </p:txBody>
      </p:sp>
      <p:sp>
        <p:nvSpPr>
          <p:cNvPr id="176" name="Google Shape;176;g370a1cd1218_1_9"/>
          <p:cNvSpPr txBox="1">
            <a:spLocks noGrp="1"/>
          </p:cNvSpPr>
          <p:nvPr>
            <p:ph type="body" idx="2"/>
          </p:nvPr>
        </p:nvSpPr>
        <p:spPr>
          <a:xfrm>
            <a:off x="3440551" y="1930400"/>
            <a:ext cx="2456400" cy="2475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1600"/>
              <a:buFont typeface="Arial"/>
              <a:buNone/>
            </a:pPr>
            <a:r>
              <a:rPr lang="en-US" sz="1800" b="1"/>
              <a:t>Implementation "Leaks"</a:t>
            </a:r>
            <a:endParaRPr sz="1800" b="1"/>
          </a:p>
          <a:p>
            <a:pPr marL="0" lvl="0" indent="0" algn="l" rtl="0">
              <a:lnSpc>
                <a:spcPct val="100000"/>
              </a:lnSpc>
              <a:spcBef>
                <a:spcPts val="0"/>
              </a:spcBef>
              <a:spcAft>
                <a:spcPts val="0"/>
              </a:spcAft>
              <a:buClr>
                <a:schemeClr val="lt1"/>
              </a:buClr>
              <a:buSzPts val="1600"/>
              <a:buFont typeface="Arial"/>
              <a:buNone/>
            </a:pPr>
            <a:endParaRPr/>
          </a:p>
          <a:p>
            <a:pPr marL="0" lvl="0" indent="0" algn="l" rtl="0">
              <a:lnSpc>
                <a:spcPct val="100000"/>
              </a:lnSpc>
              <a:spcBef>
                <a:spcPts val="0"/>
              </a:spcBef>
              <a:spcAft>
                <a:spcPts val="0"/>
              </a:spcAft>
              <a:buClr>
                <a:schemeClr val="lt1"/>
              </a:buClr>
              <a:buSzPts val="1600"/>
              <a:buFont typeface="Arial"/>
              <a:buNone/>
            </a:pPr>
            <a:r>
              <a:rPr lang="en-US"/>
              <a:t>Product engineers still exposed to </a:t>
            </a:r>
            <a:r>
              <a:rPr lang="en-US">
                <a:solidFill>
                  <a:srgbClr val="188038"/>
                </a:solidFill>
                <a:latin typeface="Roboto Mono"/>
                <a:ea typeface="Roboto Mono"/>
                <a:cs typeface="Roboto Mono"/>
                <a:sym typeface="Roboto Mono"/>
              </a:rPr>
              <a:t>for_each</a:t>
            </a:r>
            <a:r>
              <a:rPr lang="en-US"/>
              <a:t> and </a:t>
            </a:r>
            <a:r>
              <a:rPr lang="en-US">
                <a:solidFill>
                  <a:srgbClr val="188038"/>
                </a:solidFill>
                <a:latin typeface="Roboto Mono"/>
                <a:ea typeface="Roboto Mono"/>
                <a:cs typeface="Roboto Mono"/>
                <a:sym typeface="Roboto Mono"/>
              </a:rPr>
              <a:t>iterator</a:t>
            </a:r>
            <a:r>
              <a:rPr lang="en-US"/>
              <a:t> concepts</a:t>
            </a:r>
            <a:endParaRPr/>
          </a:p>
        </p:txBody>
      </p:sp>
      <p:sp>
        <p:nvSpPr>
          <p:cNvPr id="177" name="Google Shape;177;g370a1cd1218_1_9"/>
          <p:cNvSpPr txBox="1">
            <a:spLocks noGrp="1"/>
          </p:cNvSpPr>
          <p:nvPr>
            <p:ph type="body" idx="3"/>
          </p:nvPr>
        </p:nvSpPr>
        <p:spPr>
          <a:xfrm>
            <a:off x="6322302" y="1930400"/>
            <a:ext cx="2456400" cy="2475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1600"/>
              <a:buFont typeface="Arial"/>
              <a:buNone/>
            </a:pPr>
            <a:r>
              <a:rPr lang="en-US" sz="1800" b="1"/>
              <a:t>No High-Level Patterns</a:t>
            </a:r>
            <a:endParaRPr sz="1800" b="1"/>
          </a:p>
          <a:p>
            <a:pPr marL="0" lvl="0" indent="0" algn="l" rtl="0">
              <a:lnSpc>
                <a:spcPct val="100000"/>
              </a:lnSpc>
              <a:spcBef>
                <a:spcPts val="0"/>
              </a:spcBef>
              <a:spcAft>
                <a:spcPts val="0"/>
              </a:spcAft>
              <a:buClr>
                <a:schemeClr val="lt1"/>
              </a:buClr>
              <a:buSzPts val="1600"/>
              <a:buFont typeface="Arial"/>
              <a:buNone/>
            </a:pPr>
            <a:endParaRPr/>
          </a:p>
          <a:p>
            <a:pPr marL="0" lvl="0" indent="0" algn="l" rtl="0">
              <a:lnSpc>
                <a:spcPct val="100000"/>
              </a:lnSpc>
              <a:spcBef>
                <a:spcPts val="0"/>
              </a:spcBef>
              <a:spcAft>
                <a:spcPts val="0"/>
              </a:spcAft>
              <a:buClr>
                <a:schemeClr val="lt1"/>
              </a:buClr>
              <a:buSzPts val="1600"/>
              <a:buFont typeface="Arial"/>
              <a:buNone/>
            </a:pPr>
            <a:r>
              <a:rPr lang="en-US"/>
              <a:t>Missing AWS-specific constructs (L2) that auto-configure common patterns</a:t>
            </a:r>
            <a:endParaRPr/>
          </a:p>
        </p:txBody>
      </p:sp>
      <p:sp>
        <p:nvSpPr>
          <p:cNvPr id="178" name="Google Shape;178;g370a1cd1218_1_9"/>
          <p:cNvSpPr txBox="1"/>
          <p:nvPr/>
        </p:nvSpPr>
        <p:spPr>
          <a:xfrm>
            <a:off x="538950" y="4499650"/>
            <a:ext cx="8066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u="sng">
                <a:solidFill>
                  <a:schemeClr val="lt1"/>
                </a:solidFill>
              </a:rPr>
              <a:t>in practice</a:t>
            </a:r>
            <a:r>
              <a:rPr lang="en-US" sz="1600">
                <a:solidFill>
                  <a:schemeClr val="lt1"/>
                </a:solidFill>
              </a:rPr>
              <a:t>: CDKTF alone did not significantly improve the product engineer experience</a:t>
            </a:r>
            <a:endParaRPr sz="16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82"/>
        <p:cNvGrpSpPr/>
        <p:nvPr/>
      </p:nvGrpSpPr>
      <p:grpSpPr>
        <a:xfrm>
          <a:off x="0" y="0"/>
          <a:ext cx="0" cy="0"/>
          <a:chOff x="0" y="0"/>
          <a:chExt cx="0" cy="0"/>
        </a:xfrm>
      </p:grpSpPr>
      <p:sp>
        <p:nvSpPr>
          <p:cNvPr id="183" name="Google Shape;183;p7"/>
          <p:cNvSpPr txBox="1">
            <a:spLocks noGrp="1"/>
          </p:cNvSpPr>
          <p:nvPr>
            <p:ph type="title"/>
          </p:nvPr>
        </p:nvSpPr>
        <p:spPr>
          <a:xfrm>
            <a:off x="277861" y="1969202"/>
            <a:ext cx="7772400" cy="930105"/>
          </a:xfrm>
          <a:prstGeom prst="rect">
            <a:avLst/>
          </a:prstGeom>
          <a:solidFill>
            <a:schemeClr val="dk1"/>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Arial"/>
              <a:buNone/>
            </a:pPr>
            <a:r>
              <a:rPr lang="en-US"/>
              <a:t>TerraConstructs</a:t>
            </a:r>
            <a:endParaRPr/>
          </a:p>
        </p:txBody>
      </p:sp>
      <p:sp>
        <p:nvSpPr>
          <p:cNvPr id="184" name="Google Shape;184;p7"/>
          <p:cNvSpPr txBox="1"/>
          <p:nvPr/>
        </p:nvSpPr>
        <p:spPr>
          <a:xfrm>
            <a:off x="349250" y="2763425"/>
            <a:ext cx="2564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u="sng">
                <a:solidFill>
                  <a:schemeClr val="lt1"/>
                </a:solidFill>
              </a:rPr>
              <a:t>https://terraconstructs.dev</a:t>
            </a:r>
            <a:endParaRPr sz="1600">
              <a:solidFill>
                <a:schemeClr val="lt1"/>
              </a:solidFill>
            </a:endParaRPr>
          </a:p>
        </p:txBody>
      </p:sp>
      <p:pic>
        <p:nvPicPr>
          <p:cNvPr id="3" name="Picture 2" descr="A purple cubes in a hexagon shape&#10;&#10;AI-generated content may be incorrect.">
            <a:extLst>
              <a:ext uri="{FF2B5EF4-FFF2-40B4-BE49-F238E27FC236}">
                <a16:creationId xmlns:a16="http://schemas.microsoft.com/office/drawing/2014/main" id="{341D64DC-035D-21A6-9A17-056346E5EA22}"/>
              </a:ext>
            </a:extLst>
          </p:cNvPr>
          <p:cNvPicPr>
            <a:picLocks noChangeAspect="1"/>
          </p:cNvPicPr>
          <p:nvPr/>
        </p:nvPicPr>
        <p:blipFill>
          <a:blip r:embed="rId3"/>
          <a:stretch>
            <a:fillRect/>
          </a:stretch>
        </p:blipFill>
        <p:spPr>
          <a:xfrm>
            <a:off x="4799061" y="808654"/>
            <a:ext cx="3251200" cy="3251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70a1cd1218_1_20"/>
          <p:cNvSpPr txBox="1">
            <a:spLocks noGrp="1"/>
          </p:cNvSpPr>
          <p:nvPr>
            <p:ph type="title"/>
          </p:nvPr>
        </p:nvSpPr>
        <p:spPr>
          <a:xfrm>
            <a:off x="274319" y="1151467"/>
            <a:ext cx="8205300" cy="592800"/>
          </a:xfrm>
          <a:prstGeom prst="rect">
            <a:avLst/>
          </a:prstGeom>
          <a:noFill/>
          <a:ln>
            <a:noFill/>
          </a:ln>
        </p:spPr>
        <p:txBody>
          <a:bodyPr spcFirstLastPara="1" wrap="square" lIns="91425" tIns="45700" rIns="91425" bIns="45700" anchor="t" anchorCtr="0">
            <a:noAutofit/>
          </a:bodyPr>
          <a:lstStyle/>
          <a:p>
            <a:pPr>
              <a:buClr>
                <a:schemeClr val="lt1"/>
              </a:buClr>
              <a:buSzPts val="2400"/>
            </a:pPr>
            <a:r>
              <a:rPr lang="en-US" sz="2400">
                <a:solidFill>
                  <a:schemeClr val="lt1"/>
                </a:solidFill>
              </a:rPr>
              <a:t>The Missing Piece: </a:t>
            </a:r>
            <a:r>
              <a:rPr lang="en-US" sz="3200" err="1">
                <a:solidFill>
                  <a:srgbClr val="1F95A2"/>
                </a:solidFill>
                <a:latin typeface="Courier New"/>
              </a:rPr>
              <a:t>TerraConstructs</a:t>
            </a:r>
            <a:endParaRPr sz="3200" err="1">
              <a:solidFill>
                <a:srgbClr val="1F95A2"/>
              </a:solidFill>
              <a:latin typeface="Courier New"/>
            </a:endParaRPr>
          </a:p>
        </p:txBody>
      </p:sp>
      <p:sp>
        <p:nvSpPr>
          <p:cNvPr id="191" name="Google Shape;191;g370a1cd1218_1_20"/>
          <p:cNvSpPr txBox="1">
            <a:spLocks noGrp="1"/>
          </p:cNvSpPr>
          <p:nvPr>
            <p:ph type="body" idx="1"/>
          </p:nvPr>
        </p:nvSpPr>
        <p:spPr>
          <a:xfrm>
            <a:off x="274319" y="1744133"/>
            <a:ext cx="8624100" cy="3268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1600" b="1" u="sng" dirty="0"/>
              <a:t>Open source library</a:t>
            </a:r>
            <a:r>
              <a:rPr lang="en-US" sz="1600" dirty="0"/>
              <a:t> that brings "AWS CDK"-like abstractions to CDKTF</a:t>
            </a:r>
            <a:endParaRPr sz="1600" dirty="0"/>
          </a:p>
          <a:p>
            <a:pPr marL="0" lvl="0" indent="0" algn="l" rtl="0">
              <a:spcBef>
                <a:spcPts val="0"/>
              </a:spcBef>
              <a:spcAft>
                <a:spcPts val="0"/>
              </a:spcAft>
              <a:buNone/>
            </a:pPr>
            <a:endParaRPr sz="1600" dirty="0"/>
          </a:p>
          <a:p>
            <a:pPr marL="127000" indent="0">
              <a:spcBef>
                <a:spcPts val="0"/>
              </a:spcBef>
              <a:buSzPts val="1600"/>
            </a:pPr>
            <a:endParaRPr lang="en-US" sz="1600" dirty="0"/>
          </a:p>
          <a:p>
            <a:pPr indent="-330200">
              <a:spcBef>
                <a:spcPts val="0"/>
              </a:spcBef>
              <a:buSzPts val="1600"/>
              <a:buChar char="-"/>
            </a:pPr>
            <a:r>
              <a:rPr lang="en-US" sz="1600" dirty="0"/>
              <a:t>Quickly closing the gap to cover </a:t>
            </a:r>
            <a:br>
              <a:rPr lang="en-US" sz="1600" dirty="0"/>
            </a:br>
            <a:r>
              <a:rPr lang="en-US" sz="1600" dirty="0"/>
              <a:t>AWS Resources we (Handshakes) need.</a:t>
            </a:r>
            <a:endParaRPr sz="1600" dirty="0"/>
          </a:p>
          <a:p>
            <a:pPr marL="127000" indent="0">
              <a:spcBef>
                <a:spcPts val="0"/>
              </a:spcBef>
              <a:buSzPts val="1600"/>
            </a:pPr>
            <a:endParaRPr lang="en-US" sz="1600" dirty="0"/>
          </a:p>
          <a:p>
            <a:pPr indent="-330200">
              <a:spcBef>
                <a:spcPts val="0"/>
              </a:spcBef>
              <a:buSzPts val="1600"/>
              <a:buChar char="-"/>
            </a:pPr>
            <a:r>
              <a:rPr lang="en-US" sz="1600" dirty="0"/>
              <a:t>Retains all Terraform Benefits</a:t>
            </a:r>
            <a:br>
              <a:rPr lang="en-US" sz="1600" dirty="0"/>
            </a:br>
            <a:endParaRPr lang="en-US" sz="1600" dirty="0"/>
          </a:p>
          <a:p>
            <a:pPr indent="-330200">
              <a:spcBef>
                <a:spcPts val="0"/>
              </a:spcBef>
              <a:buSzPts val="1600"/>
              <a:buChar char="-"/>
            </a:pPr>
            <a:r>
              <a:rPr lang="en-US" sz="1600" dirty="0"/>
              <a:t>Contributions Welcome! 🎉</a:t>
            </a:r>
          </a:p>
        </p:txBody>
      </p:sp>
      <p:sp>
        <p:nvSpPr>
          <p:cNvPr id="192" name="Google Shape;192;g370a1cd1218_1_20"/>
          <p:cNvSpPr txBox="1"/>
          <p:nvPr/>
        </p:nvSpPr>
        <p:spPr>
          <a:xfrm>
            <a:off x="239825" y="4320728"/>
            <a:ext cx="8693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err="1">
                <a:solidFill>
                  <a:schemeClr val="lt1"/>
                </a:solidFill>
              </a:rPr>
              <a:t>TerraConstructs</a:t>
            </a:r>
            <a:r>
              <a:rPr lang="en-US" sz="1600" b="1" dirty="0">
                <a:solidFill>
                  <a:schemeClr val="lt1"/>
                </a:solidFill>
              </a:rPr>
              <a:t> bridges the gap between CDKTF flexibility and AWS CDK Abstractions</a:t>
            </a:r>
            <a:endParaRPr sz="1600" b="1" dirty="0">
              <a:solidFill>
                <a:schemeClr val="lt1"/>
              </a:solidFill>
            </a:endParaRPr>
          </a:p>
        </p:txBody>
      </p:sp>
      <p:sp>
        <p:nvSpPr>
          <p:cNvPr id="2" name="Google Shape;192;g370a1cd1218_1_20">
            <a:extLst>
              <a:ext uri="{FF2B5EF4-FFF2-40B4-BE49-F238E27FC236}">
                <a16:creationId xmlns:a16="http://schemas.microsoft.com/office/drawing/2014/main" id="{47C4E79E-F6A5-40FF-76B6-EC67060DFB3A}"/>
              </a:ext>
            </a:extLst>
          </p:cNvPr>
          <p:cNvSpPr txBox="1"/>
          <p:nvPr/>
        </p:nvSpPr>
        <p:spPr>
          <a:xfrm>
            <a:off x="6779949" y="3617342"/>
            <a:ext cx="2338967" cy="35391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dirty="0">
                <a:solidFill>
                  <a:schemeClr val="lt1"/>
                </a:solidFill>
                <a:hlinkClick r:id="rId3">
                  <a:extLst>
                    <a:ext uri="{A12FA001-AC4F-418D-AE19-62706E023703}">
                      <ahyp:hlinkClr xmlns:ahyp="http://schemas.microsoft.com/office/drawing/2018/hyperlinkcolor" val="tx"/>
                    </a:ext>
                  </a:extLst>
                </a:hlinkClick>
              </a:rPr>
              <a:t>terraconstructs.dev</a:t>
            </a:r>
            <a:endParaRPr lang="en-US" sz="1100" dirty="0">
              <a:solidFill>
                <a:schemeClr val="lt1"/>
              </a:solidFill>
            </a:endParaRPr>
          </a:p>
        </p:txBody>
      </p:sp>
      <p:pic>
        <p:nvPicPr>
          <p:cNvPr id="4" name="Picture 3">
            <a:extLst>
              <a:ext uri="{FF2B5EF4-FFF2-40B4-BE49-F238E27FC236}">
                <a16:creationId xmlns:a16="http://schemas.microsoft.com/office/drawing/2014/main" id="{77F3A7E7-CC61-C216-802C-D062F29480A0}"/>
              </a:ext>
            </a:extLst>
          </p:cNvPr>
          <p:cNvPicPr>
            <a:picLocks noChangeAspect="1"/>
          </p:cNvPicPr>
          <p:nvPr/>
        </p:nvPicPr>
        <p:blipFill>
          <a:blip r:embed="rId4"/>
          <a:stretch>
            <a:fillRect/>
          </a:stretch>
        </p:blipFill>
        <p:spPr>
          <a:xfrm>
            <a:off x="7113089" y="2033161"/>
            <a:ext cx="1672686" cy="16537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2"/>
          <p:cNvSpPr txBox="1">
            <a:spLocks noGrp="1"/>
          </p:cNvSpPr>
          <p:nvPr>
            <p:ph type="body" idx="1"/>
          </p:nvPr>
        </p:nvSpPr>
        <p:spPr>
          <a:xfrm>
            <a:off x="334314" y="1888029"/>
            <a:ext cx="8540745" cy="1148466"/>
          </a:xfrm>
          <a:prstGeom prst="rect">
            <a:avLst/>
          </a:prstGeom>
          <a:noFill/>
          <a:ln>
            <a:noFill/>
          </a:ln>
        </p:spPr>
        <p:txBody>
          <a:bodyPr spcFirstLastPara="1" wrap="square" lIns="91425" tIns="45700" rIns="91425" bIns="45700" anchor="b" anchorCtr="0">
            <a:noAutofit/>
          </a:bodyPr>
          <a:lstStyle/>
          <a:p>
            <a:pPr marL="0" indent="0">
              <a:spcBef>
                <a:spcPts val="0"/>
              </a:spcBef>
            </a:pPr>
            <a:r>
              <a:rPr lang="en-US" sz="3200" b="1" dirty="0"/>
              <a:t>From TF Bottleneck to CDK Breakthrough </a:t>
            </a:r>
          </a:p>
          <a:p>
            <a:pPr marL="0" indent="0">
              <a:spcBef>
                <a:spcPts val="0"/>
              </a:spcBef>
            </a:pPr>
            <a:r>
              <a:rPr lang="en-SG" sz="2800" dirty="0">
                <a:latin typeface="Arial" panose="020B0604020202020204" pitchFamily="34" charset="0"/>
                <a:cs typeface="Arial" panose="020B0604020202020204" pitchFamily="34" charset="0"/>
              </a:rPr>
              <a:t>Evolving Platform Without Starting Over</a:t>
            </a:r>
            <a:endParaRPr sz="2800" dirty="0">
              <a:latin typeface="Arial" panose="020B0604020202020204" pitchFamily="34" charset="0"/>
              <a:cs typeface="Arial" panose="020B0604020202020204" pitchFamily="34" charset="0"/>
            </a:endParaRPr>
          </a:p>
        </p:txBody>
      </p:sp>
      <p:sp>
        <p:nvSpPr>
          <p:cNvPr id="83" name="Google Shape;83;p2"/>
          <p:cNvSpPr txBox="1">
            <a:spLocks noGrp="1"/>
          </p:cNvSpPr>
          <p:nvPr>
            <p:ph type="body" idx="2"/>
          </p:nvPr>
        </p:nvSpPr>
        <p:spPr>
          <a:xfrm>
            <a:off x="418838" y="3033955"/>
            <a:ext cx="2719778" cy="3079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000"/>
              <a:buFont typeface="Arial"/>
              <a:buNone/>
            </a:pPr>
            <a:r>
              <a:rPr lang="en-US" dirty="0"/>
              <a:t>Zack &amp; Vincent   |  27 September 2025</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B8EB18D8-D758-DC76-4C96-D11072E98048}"/>
            </a:ext>
          </a:extLst>
        </p:cNvPr>
        <p:cNvGrpSpPr/>
        <p:nvPr/>
      </p:nvGrpSpPr>
      <p:grpSpPr>
        <a:xfrm>
          <a:off x="0" y="0"/>
          <a:ext cx="0" cy="0"/>
          <a:chOff x="0" y="0"/>
          <a:chExt cx="0" cy="0"/>
        </a:xfrm>
      </p:grpSpPr>
      <p:pic>
        <p:nvPicPr>
          <p:cNvPr id="13" name="Picture 12" descr="A screen shot of a computer program&#10;&#10;AI-generated content may be incorrect.">
            <a:extLst>
              <a:ext uri="{FF2B5EF4-FFF2-40B4-BE49-F238E27FC236}">
                <a16:creationId xmlns:a16="http://schemas.microsoft.com/office/drawing/2014/main" id="{54BBF98F-6C5F-FB30-A3CC-28033825E02E}"/>
              </a:ext>
            </a:extLst>
          </p:cNvPr>
          <p:cNvPicPr>
            <a:picLocks noChangeAspect="1"/>
          </p:cNvPicPr>
          <p:nvPr/>
        </p:nvPicPr>
        <p:blipFill>
          <a:blip r:embed="rId3"/>
          <a:stretch>
            <a:fillRect/>
          </a:stretch>
        </p:blipFill>
        <p:spPr>
          <a:xfrm>
            <a:off x="3466187" y="1003611"/>
            <a:ext cx="5675474" cy="4080648"/>
          </a:xfrm>
          <a:prstGeom prst="rect">
            <a:avLst/>
          </a:prstGeom>
        </p:spPr>
      </p:pic>
      <p:sp>
        <p:nvSpPr>
          <p:cNvPr id="190" name="Google Shape;190;g370a1cd1218_1_20">
            <a:extLst>
              <a:ext uri="{FF2B5EF4-FFF2-40B4-BE49-F238E27FC236}">
                <a16:creationId xmlns:a16="http://schemas.microsoft.com/office/drawing/2014/main" id="{996782E1-DAC0-E004-F6CE-83A3EDDAA5A2}"/>
              </a:ext>
            </a:extLst>
          </p:cNvPr>
          <p:cNvSpPr txBox="1">
            <a:spLocks noGrp="1"/>
          </p:cNvSpPr>
          <p:nvPr>
            <p:ph type="title"/>
          </p:nvPr>
        </p:nvSpPr>
        <p:spPr>
          <a:xfrm>
            <a:off x="274319" y="1151467"/>
            <a:ext cx="8205300" cy="592800"/>
          </a:xfrm>
          <a:prstGeom prst="rect">
            <a:avLst/>
          </a:prstGeom>
          <a:noFill/>
          <a:ln>
            <a:noFill/>
          </a:ln>
        </p:spPr>
        <p:txBody>
          <a:bodyPr spcFirstLastPara="1" wrap="square" lIns="91425" tIns="45700" rIns="91425" bIns="45700" anchor="t" anchorCtr="0">
            <a:noAutofit/>
          </a:bodyPr>
          <a:lstStyle/>
          <a:p>
            <a:r>
              <a:rPr lang="en-US" sz="2000" dirty="0">
                <a:solidFill>
                  <a:schemeClr val="lt1"/>
                </a:solidFill>
              </a:rPr>
              <a:t>L2 Pattern Practical Example</a:t>
            </a:r>
            <a:endParaRPr lang="en-US" sz="2000" dirty="0"/>
          </a:p>
        </p:txBody>
      </p:sp>
      <p:sp>
        <p:nvSpPr>
          <p:cNvPr id="191" name="Google Shape;191;g370a1cd1218_1_20">
            <a:extLst>
              <a:ext uri="{FF2B5EF4-FFF2-40B4-BE49-F238E27FC236}">
                <a16:creationId xmlns:a16="http://schemas.microsoft.com/office/drawing/2014/main" id="{6B3D4C05-1F0B-9F52-D057-3F59C5B1346C}"/>
              </a:ext>
            </a:extLst>
          </p:cNvPr>
          <p:cNvSpPr txBox="1">
            <a:spLocks noGrp="1"/>
          </p:cNvSpPr>
          <p:nvPr>
            <p:ph type="body" idx="1"/>
          </p:nvPr>
        </p:nvSpPr>
        <p:spPr>
          <a:xfrm>
            <a:off x="274319" y="1744133"/>
            <a:ext cx="3061275" cy="3268200"/>
          </a:xfrm>
          <a:prstGeom prst="rect">
            <a:avLst/>
          </a:prstGeom>
          <a:noFill/>
          <a:ln>
            <a:noFill/>
          </a:ln>
        </p:spPr>
        <p:txBody>
          <a:bodyPr spcFirstLastPara="1" wrap="square" lIns="91425" tIns="45700" rIns="91425" bIns="45700" anchor="t" anchorCtr="0">
            <a:noAutofit/>
          </a:bodyPr>
          <a:lstStyle/>
          <a:p>
            <a:pPr marL="0" indent="0">
              <a:lnSpc>
                <a:spcPct val="150000"/>
              </a:lnSpc>
              <a:spcBef>
                <a:spcPts val="0"/>
              </a:spcBef>
            </a:pPr>
            <a:endParaRPr lang="en-US" sz="1600"/>
          </a:p>
          <a:p>
            <a:pPr marL="285750" indent="-285750">
              <a:lnSpc>
                <a:spcPct val="150000"/>
              </a:lnSpc>
              <a:spcBef>
                <a:spcPts val="0"/>
              </a:spcBef>
              <a:buFont typeface="Calibri"/>
              <a:buChar char="-"/>
            </a:pPr>
            <a:r>
              <a:rPr lang="en-US" sz="1600"/>
              <a:t>Environment Integration</a:t>
            </a:r>
            <a:endParaRPr lang="en-US"/>
          </a:p>
          <a:p>
            <a:pPr marL="285750" indent="-285750">
              <a:lnSpc>
                <a:spcPct val="150000"/>
              </a:lnSpc>
              <a:spcBef>
                <a:spcPts val="0"/>
              </a:spcBef>
              <a:buFont typeface="Calibri"/>
              <a:buChar char="-"/>
            </a:pPr>
            <a:r>
              <a:rPr lang="en-US" sz="1600"/>
              <a:t>Reusable Patterns**</a:t>
            </a:r>
          </a:p>
          <a:p>
            <a:pPr marL="285750" indent="-285750">
              <a:lnSpc>
                <a:spcPct val="150000"/>
              </a:lnSpc>
              <a:spcBef>
                <a:spcPts val="0"/>
              </a:spcBef>
              <a:buFont typeface="Calibri"/>
              <a:buChar char="-"/>
            </a:pPr>
            <a:r>
              <a:rPr lang="en-US" sz="1600"/>
              <a:t>.. with intent oriented API</a:t>
            </a:r>
            <a:endParaRPr lang="en-US"/>
          </a:p>
        </p:txBody>
      </p:sp>
      <p:sp>
        <p:nvSpPr>
          <p:cNvPr id="5" name="Rectangle 4">
            <a:extLst>
              <a:ext uri="{FF2B5EF4-FFF2-40B4-BE49-F238E27FC236}">
                <a16:creationId xmlns:a16="http://schemas.microsoft.com/office/drawing/2014/main" id="{64AC82AF-6957-5EAE-290F-3E6DEF5E34F0}"/>
              </a:ext>
            </a:extLst>
          </p:cNvPr>
          <p:cNvSpPr/>
          <p:nvPr/>
        </p:nvSpPr>
        <p:spPr>
          <a:xfrm>
            <a:off x="3668538" y="2517333"/>
            <a:ext cx="5468030" cy="241697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2AADDAD2-F20A-58AD-BEB8-9ACA6095280D}"/>
              </a:ext>
            </a:extLst>
          </p:cNvPr>
          <p:cNvCxnSpPr/>
          <p:nvPr/>
        </p:nvCxnSpPr>
        <p:spPr>
          <a:xfrm>
            <a:off x="2965997" y="3121268"/>
            <a:ext cx="1274027" cy="11107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FB164FD-0F35-7D63-3CA6-EA979D8BD8A6}"/>
              </a:ext>
            </a:extLst>
          </p:cNvPr>
          <p:cNvCxnSpPr>
            <a:cxnSpLocks/>
          </p:cNvCxnSpPr>
          <p:nvPr/>
        </p:nvCxnSpPr>
        <p:spPr>
          <a:xfrm flipV="1">
            <a:off x="2891601" y="2000110"/>
            <a:ext cx="626605" cy="3598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Left Brace 7">
            <a:extLst>
              <a:ext uri="{FF2B5EF4-FFF2-40B4-BE49-F238E27FC236}">
                <a16:creationId xmlns:a16="http://schemas.microsoft.com/office/drawing/2014/main" id="{25D58C91-6306-9CAA-0081-CD9A7B4C63F9}"/>
              </a:ext>
            </a:extLst>
          </p:cNvPr>
          <p:cNvSpPr/>
          <p:nvPr/>
        </p:nvSpPr>
        <p:spPr>
          <a:xfrm>
            <a:off x="3602424" y="1624023"/>
            <a:ext cx="128788" cy="71638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6F914FE6-D62C-5678-8079-DDFFBCAB26C2}"/>
              </a:ext>
            </a:extLst>
          </p:cNvPr>
          <p:cNvCxnSpPr>
            <a:cxnSpLocks/>
          </p:cNvCxnSpPr>
          <p:nvPr/>
        </p:nvCxnSpPr>
        <p:spPr>
          <a:xfrm flipV="1">
            <a:off x="2502711" y="2588413"/>
            <a:ext cx="1346484" cy="1473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Google Shape;192;g370a1cd1218_1_20">
            <a:extLst>
              <a:ext uri="{FF2B5EF4-FFF2-40B4-BE49-F238E27FC236}">
                <a16:creationId xmlns:a16="http://schemas.microsoft.com/office/drawing/2014/main" id="{5D8D6D9D-CD26-DED7-E6D1-9D9092081CAB}"/>
              </a:ext>
            </a:extLst>
          </p:cNvPr>
          <p:cNvSpPr txBox="1"/>
          <p:nvPr/>
        </p:nvSpPr>
        <p:spPr>
          <a:xfrm>
            <a:off x="226298" y="4770488"/>
            <a:ext cx="8693100" cy="323135"/>
          </a:xfrm>
          <a:prstGeom prst="rect">
            <a:avLst/>
          </a:prstGeom>
          <a:noFill/>
          <a:ln>
            <a:noFill/>
          </a:ln>
        </p:spPr>
        <p:txBody>
          <a:bodyPr spcFirstLastPara="1" wrap="square" lIns="91425" tIns="91425" rIns="91425" bIns="91425" anchor="t" anchorCtr="0">
            <a:spAutoFit/>
          </a:bodyPr>
          <a:lstStyle/>
          <a:p>
            <a:r>
              <a:rPr lang="en-US" sz="900" b="1">
                <a:solidFill>
                  <a:schemeClr val="lt1"/>
                </a:solidFill>
              </a:rPr>
              <a:t>** pending "</a:t>
            </a:r>
            <a:r>
              <a:rPr lang="en-US" sz="900" b="1">
                <a:solidFill>
                  <a:srgbClr val="1F95A2"/>
                </a:solidFill>
                <a:latin typeface="Courier New"/>
              </a:rPr>
              <a:t>ECS patterns</a:t>
            </a:r>
            <a:r>
              <a:rPr lang="en-US" sz="900" b="1">
                <a:solidFill>
                  <a:schemeClr val="lt1"/>
                </a:solidFill>
              </a:rPr>
              <a:t>" module public release</a:t>
            </a:r>
          </a:p>
        </p:txBody>
      </p:sp>
    </p:spTree>
    <p:extLst>
      <p:ext uri="{BB962C8B-B14F-4D97-AF65-F5344CB8AC3E}">
        <p14:creationId xmlns:p14="http://schemas.microsoft.com/office/powerpoint/2010/main" val="390430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2338B4D5-A6BB-6CF6-1E4E-AF851A08223A}"/>
            </a:ext>
          </a:extLst>
        </p:cNvPr>
        <p:cNvGrpSpPr/>
        <p:nvPr/>
      </p:nvGrpSpPr>
      <p:grpSpPr>
        <a:xfrm>
          <a:off x="0" y="0"/>
          <a:ext cx="0" cy="0"/>
          <a:chOff x="0" y="0"/>
          <a:chExt cx="0" cy="0"/>
        </a:xfrm>
      </p:grpSpPr>
      <p:sp>
        <p:nvSpPr>
          <p:cNvPr id="190" name="Google Shape;190;g370a1cd1218_1_20">
            <a:extLst>
              <a:ext uri="{FF2B5EF4-FFF2-40B4-BE49-F238E27FC236}">
                <a16:creationId xmlns:a16="http://schemas.microsoft.com/office/drawing/2014/main" id="{791A1098-0251-A762-C566-CF5AAEFB976A}"/>
              </a:ext>
            </a:extLst>
          </p:cNvPr>
          <p:cNvSpPr txBox="1">
            <a:spLocks noGrp="1"/>
          </p:cNvSpPr>
          <p:nvPr>
            <p:ph type="title"/>
          </p:nvPr>
        </p:nvSpPr>
        <p:spPr>
          <a:xfrm>
            <a:off x="274319" y="1151467"/>
            <a:ext cx="8205300" cy="59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2400" dirty="0">
                <a:solidFill>
                  <a:schemeClr val="lt1"/>
                </a:solidFill>
              </a:rPr>
              <a:t>Our Workflow Integration</a:t>
            </a:r>
            <a:endParaRPr dirty="0"/>
          </a:p>
        </p:txBody>
      </p:sp>
      <p:sp>
        <p:nvSpPr>
          <p:cNvPr id="191" name="Google Shape;191;g370a1cd1218_1_20">
            <a:extLst>
              <a:ext uri="{FF2B5EF4-FFF2-40B4-BE49-F238E27FC236}">
                <a16:creationId xmlns:a16="http://schemas.microsoft.com/office/drawing/2014/main" id="{E0787FDD-B3B0-D9B9-E6DA-1D5E6EC9B8E1}"/>
              </a:ext>
            </a:extLst>
          </p:cNvPr>
          <p:cNvSpPr txBox="1">
            <a:spLocks noGrp="1"/>
          </p:cNvSpPr>
          <p:nvPr>
            <p:ph type="body" idx="1"/>
          </p:nvPr>
        </p:nvSpPr>
        <p:spPr>
          <a:xfrm>
            <a:off x="274319" y="1744133"/>
            <a:ext cx="8624100" cy="3268200"/>
          </a:xfrm>
          <a:prstGeom prst="rect">
            <a:avLst/>
          </a:prstGeom>
          <a:noFill/>
          <a:ln>
            <a:noFill/>
          </a:ln>
        </p:spPr>
        <p:txBody>
          <a:bodyPr spcFirstLastPara="1" wrap="square" lIns="91425" tIns="45700" rIns="91425" bIns="45700" anchor="t" anchorCtr="0">
            <a:noAutofit/>
          </a:bodyPr>
          <a:lstStyle/>
          <a:p>
            <a:pPr marL="285750" indent="-285750">
              <a:lnSpc>
                <a:spcPct val="150000"/>
              </a:lnSpc>
              <a:spcBef>
                <a:spcPts val="0"/>
              </a:spcBef>
              <a:buFont typeface="Calibri"/>
              <a:buChar char="-"/>
            </a:pPr>
            <a:r>
              <a:rPr lang="en-US" sz="1600" dirty="0"/>
              <a:t>Best in class, developer ecosystem standards </a:t>
            </a:r>
            <a:br>
              <a:rPr lang="en-US" sz="1600" dirty="0"/>
            </a:br>
            <a:r>
              <a:rPr lang="en-US" sz="1600" dirty="0" err="1"/>
              <a:t>turbo.repo</a:t>
            </a:r>
            <a:r>
              <a:rPr lang="en-US" sz="1600" dirty="0"/>
              <a:t>, </a:t>
            </a:r>
            <a:r>
              <a:rPr lang="en-US" sz="1600" dirty="0" err="1"/>
              <a:t>pnpm.io</a:t>
            </a:r>
            <a:r>
              <a:rPr lang="en-US" sz="1600" dirty="0"/>
              <a:t>, changesets, …</a:t>
            </a:r>
            <a:endParaRPr lang="en-US" dirty="0"/>
          </a:p>
          <a:p>
            <a:pPr marL="285750" indent="-285750">
              <a:lnSpc>
                <a:spcPct val="150000"/>
              </a:lnSpc>
              <a:spcBef>
                <a:spcPts val="0"/>
              </a:spcBef>
              <a:buFont typeface="Calibri"/>
              <a:buChar char="-"/>
            </a:pPr>
            <a:r>
              <a:rPr lang="en-US" sz="1600" dirty="0"/>
              <a:t>in-repo "Dev Infra" accessible </a:t>
            </a:r>
            <a:r>
              <a:rPr lang="en-US" sz="900" dirty="0"/>
              <a:t>(see next ...)</a:t>
            </a:r>
          </a:p>
        </p:txBody>
      </p:sp>
      <p:pic>
        <p:nvPicPr>
          <p:cNvPr id="4" name="Picture 3" descr="A diagram of a product&#10;&#10;AI-generated content may be incorrect.">
            <a:extLst>
              <a:ext uri="{FF2B5EF4-FFF2-40B4-BE49-F238E27FC236}">
                <a16:creationId xmlns:a16="http://schemas.microsoft.com/office/drawing/2014/main" id="{3F04CB9D-C11E-5D93-87BB-E8992DF0D7AE}"/>
              </a:ext>
            </a:extLst>
          </p:cNvPr>
          <p:cNvPicPr>
            <a:picLocks noChangeAspect="1"/>
          </p:cNvPicPr>
          <p:nvPr/>
        </p:nvPicPr>
        <p:blipFill>
          <a:blip r:embed="rId3"/>
          <a:stretch>
            <a:fillRect/>
          </a:stretch>
        </p:blipFill>
        <p:spPr>
          <a:xfrm>
            <a:off x="6167793" y="199517"/>
            <a:ext cx="2729695" cy="4812098"/>
          </a:xfrm>
          <a:prstGeom prst="rect">
            <a:avLst/>
          </a:prstGeom>
        </p:spPr>
      </p:pic>
    </p:spTree>
    <p:extLst>
      <p:ext uri="{BB962C8B-B14F-4D97-AF65-F5344CB8AC3E}">
        <p14:creationId xmlns:p14="http://schemas.microsoft.com/office/powerpoint/2010/main" val="929769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89A70A70-7A67-40A6-282B-3CFD57603741}"/>
            </a:ext>
          </a:extLst>
        </p:cNvPr>
        <p:cNvGrpSpPr/>
        <p:nvPr/>
      </p:nvGrpSpPr>
      <p:grpSpPr>
        <a:xfrm>
          <a:off x="0" y="0"/>
          <a:ext cx="0" cy="0"/>
          <a:chOff x="0" y="0"/>
          <a:chExt cx="0" cy="0"/>
        </a:xfrm>
      </p:grpSpPr>
      <p:sp>
        <p:nvSpPr>
          <p:cNvPr id="190" name="Google Shape;190;g370a1cd1218_1_20">
            <a:extLst>
              <a:ext uri="{FF2B5EF4-FFF2-40B4-BE49-F238E27FC236}">
                <a16:creationId xmlns:a16="http://schemas.microsoft.com/office/drawing/2014/main" id="{74C6D057-27F9-3C22-D3C7-05983ACCDE60}"/>
              </a:ext>
            </a:extLst>
          </p:cNvPr>
          <p:cNvSpPr txBox="1">
            <a:spLocks noGrp="1"/>
          </p:cNvSpPr>
          <p:nvPr>
            <p:ph type="title"/>
          </p:nvPr>
        </p:nvSpPr>
        <p:spPr>
          <a:xfrm>
            <a:off x="274319" y="1151467"/>
            <a:ext cx="8205300" cy="592800"/>
          </a:xfrm>
          <a:prstGeom prst="rect">
            <a:avLst/>
          </a:prstGeom>
          <a:noFill/>
          <a:ln>
            <a:noFill/>
          </a:ln>
        </p:spPr>
        <p:txBody>
          <a:bodyPr spcFirstLastPara="1" wrap="square" lIns="91425" tIns="45700" rIns="91425" bIns="45700" anchor="t" anchorCtr="0">
            <a:noAutofit/>
          </a:bodyPr>
          <a:lstStyle/>
          <a:p>
            <a:pPr lvl="0">
              <a:buClr>
                <a:schemeClr val="lt1"/>
              </a:buClr>
              <a:buSzPts val="2400"/>
            </a:pPr>
            <a:r>
              <a:rPr lang="en-US" sz="2400" dirty="0">
                <a:solidFill>
                  <a:schemeClr val="lt1"/>
                </a:solidFill>
              </a:rPr>
              <a:t>Our Workflow Integration</a:t>
            </a:r>
            <a:endParaRPr dirty="0"/>
          </a:p>
        </p:txBody>
      </p:sp>
      <p:sp>
        <p:nvSpPr>
          <p:cNvPr id="191" name="Google Shape;191;g370a1cd1218_1_20">
            <a:extLst>
              <a:ext uri="{FF2B5EF4-FFF2-40B4-BE49-F238E27FC236}">
                <a16:creationId xmlns:a16="http://schemas.microsoft.com/office/drawing/2014/main" id="{AFC98868-EB9A-E761-1829-4C454F3C7DF5}"/>
              </a:ext>
            </a:extLst>
          </p:cNvPr>
          <p:cNvSpPr txBox="1">
            <a:spLocks noGrp="1"/>
          </p:cNvSpPr>
          <p:nvPr>
            <p:ph type="body" idx="1"/>
          </p:nvPr>
        </p:nvSpPr>
        <p:spPr>
          <a:xfrm>
            <a:off x="274319" y="1744133"/>
            <a:ext cx="8624100" cy="3268200"/>
          </a:xfrm>
          <a:prstGeom prst="rect">
            <a:avLst/>
          </a:prstGeom>
          <a:noFill/>
          <a:ln>
            <a:noFill/>
          </a:ln>
        </p:spPr>
        <p:txBody>
          <a:bodyPr spcFirstLastPara="1" wrap="square" lIns="91425" tIns="45700" rIns="91425" bIns="45700" anchor="t" anchorCtr="0">
            <a:noAutofit/>
          </a:bodyPr>
          <a:lstStyle/>
          <a:p>
            <a:pPr marL="0" indent="0">
              <a:lnSpc>
                <a:spcPct val="150000"/>
              </a:lnSpc>
              <a:spcBef>
                <a:spcPts val="0"/>
              </a:spcBef>
            </a:pPr>
            <a:r>
              <a:rPr lang="en-US" sz="1600" dirty="0"/>
              <a:t>Developer iterate on </a:t>
            </a:r>
            <a:r>
              <a:rPr lang="en-US" sz="1600" err="1"/>
              <a:t>IaC</a:t>
            </a:r>
            <a:br>
              <a:rPr lang="en-US" sz="1600"/>
            </a:br>
            <a:r>
              <a:rPr lang="en-US" sz="1600" dirty="0"/>
              <a:t>directly to</a:t>
            </a:r>
            <a:r>
              <a:rPr lang="en-US" sz="1600"/>
              <a:t> </a:t>
            </a:r>
            <a:r>
              <a:rPr lang="en-US" sz="1600" dirty="0"/>
              <a:t>Dev</a:t>
            </a:r>
            <a:br>
              <a:rPr lang="en-US" sz="1600"/>
            </a:br>
            <a:endParaRPr lang="en-US" sz="1600" dirty="0"/>
          </a:p>
        </p:txBody>
      </p:sp>
      <p:pic>
        <p:nvPicPr>
          <p:cNvPr id="4" name="Picture 3" descr="A diagram of a product&#10;&#10;AI-generated content may be incorrect.">
            <a:extLst>
              <a:ext uri="{FF2B5EF4-FFF2-40B4-BE49-F238E27FC236}">
                <a16:creationId xmlns:a16="http://schemas.microsoft.com/office/drawing/2014/main" id="{95B32B52-11F3-093A-51AE-BED3C31BC779}"/>
              </a:ext>
            </a:extLst>
          </p:cNvPr>
          <p:cNvPicPr>
            <a:picLocks noChangeAspect="1"/>
          </p:cNvPicPr>
          <p:nvPr/>
        </p:nvPicPr>
        <p:blipFill>
          <a:blip r:embed="rId3"/>
          <a:stretch>
            <a:fillRect/>
          </a:stretch>
        </p:blipFill>
        <p:spPr>
          <a:xfrm>
            <a:off x="2396771" y="281725"/>
            <a:ext cx="6749148" cy="4805430"/>
          </a:xfrm>
          <a:prstGeom prst="rect">
            <a:avLst/>
          </a:prstGeom>
        </p:spPr>
      </p:pic>
    </p:spTree>
    <p:extLst>
      <p:ext uri="{BB962C8B-B14F-4D97-AF65-F5344CB8AC3E}">
        <p14:creationId xmlns:p14="http://schemas.microsoft.com/office/powerpoint/2010/main" val="3733593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B74B4F21-0114-8026-4162-F0FEB42C58F3}"/>
            </a:ext>
          </a:extLst>
        </p:cNvPr>
        <p:cNvGrpSpPr/>
        <p:nvPr/>
      </p:nvGrpSpPr>
      <p:grpSpPr>
        <a:xfrm>
          <a:off x="0" y="0"/>
          <a:ext cx="0" cy="0"/>
          <a:chOff x="0" y="0"/>
          <a:chExt cx="0" cy="0"/>
        </a:xfrm>
      </p:grpSpPr>
      <p:sp>
        <p:nvSpPr>
          <p:cNvPr id="190" name="Google Shape;190;g370a1cd1218_1_20">
            <a:extLst>
              <a:ext uri="{FF2B5EF4-FFF2-40B4-BE49-F238E27FC236}">
                <a16:creationId xmlns:a16="http://schemas.microsoft.com/office/drawing/2014/main" id="{A3B01DDC-FEE2-646C-61AE-D69C0EAA01CB}"/>
              </a:ext>
            </a:extLst>
          </p:cNvPr>
          <p:cNvSpPr txBox="1">
            <a:spLocks noGrp="1"/>
          </p:cNvSpPr>
          <p:nvPr>
            <p:ph type="title"/>
          </p:nvPr>
        </p:nvSpPr>
        <p:spPr>
          <a:xfrm>
            <a:off x="274319" y="1151467"/>
            <a:ext cx="8205300" cy="592800"/>
          </a:xfrm>
          <a:prstGeom prst="rect">
            <a:avLst/>
          </a:prstGeom>
          <a:noFill/>
          <a:ln>
            <a:noFill/>
          </a:ln>
        </p:spPr>
        <p:txBody>
          <a:bodyPr spcFirstLastPara="1" wrap="square" lIns="91425" tIns="45700" rIns="91425" bIns="45700" anchor="t" anchorCtr="0">
            <a:noAutofit/>
          </a:bodyPr>
          <a:lstStyle/>
          <a:p>
            <a:pPr lvl="0">
              <a:buClr>
                <a:schemeClr val="lt1"/>
              </a:buClr>
              <a:buSzPts val="2400"/>
            </a:pPr>
            <a:r>
              <a:rPr lang="en-US" sz="2400" dirty="0">
                <a:solidFill>
                  <a:schemeClr val="lt1"/>
                </a:solidFill>
              </a:rPr>
              <a:t>Our Workflow Integration</a:t>
            </a:r>
            <a:endParaRPr dirty="0"/>
          </a:p>
        </p:txBody>
      </p:sp>
      <p:sp>
        <p:nvSpPr>
          <p:cNvPr id="191" name="Google Shape;191;g370a1cd1218_1_20">
            <a:extLst>
              <a:ext uri="{FF2B5EF4-FFF2-40B4-BE49-F238E27FC236}">
                <a16:creationId xmlns:a16="http://schemas.microsoft.com/office/drawing/2014/main" id="{E98EBF29-8B75-EC08-E101-B972B0C61368}"/>
              </a:ext>
            </a:extLst>
          </p:cNvPr>
          <p:cNvSpPr txBox="1">
            <a:spLocks noGrp="1"/>
          </p:cNvSpPr>
          <p:nvPr>
            <p:ph type="body" idx="1"/>
          </p:nvPr>
        </p:nvSpPr>
        <p:spPr>
          <a:xfrm>
            <a:off x="274319" y="1744133"/>
            <a:ext cx="8624100" cy="3268200"/>
          </a:xfrm>
          <a:prstGeom prst="rect">
            <a:avLst/>
          </a:prstGeom>
          <a:noFill/>
          <a:ln>
            <a:noFill/>
          </a:ln>
        </p:spPr>
        <p:txBody>
          <a:bodyPr spcFirstLastPara="1" wrap="square" lIns="91425" tIns="45700" rIns="91425" bIns="45700" anchor="t" anchorCtr="0">
            <a:noAutofit/>
          </a:bodyPr>
          <a:lstStyle/>
          <a:p>
            <a:pPr marL="285750" indent="-285750">
              <a:lnSpc>
                <a:spcPct val="150000"/>
              </a:lnSpc>
              <a:spcBef>
                <a:spcPts val="0"/>
              </a:spcBef>
              <a:buFont typeface="Calibri,Sans-Serif"/>
              <a:buChar char="-"/>
            </a:pPr>
            <a:r>
              <a:rPr lang="en-US" sz="1600"/>
              <a:t>Well known CI/CD Release </a:t>
            </a:r>
            <a:br>
              <a:rPr lang="en-US" sz="1600"/>
            </a:br>
            <a:r>
              <a:rPr lang="en-US" sz="1600"/>
              <a:t>&amp; Publish workflows</a:t>
            </a:r>
            <a:endParaRPr lang="en-US" sz="1600">
              <a:solidFill>
                <a:srgbClr val="232F3D"/>
              </a:solidFill>
            </a:endParaRPr>
          </a:p>
          <a:p>
            <a:pPr marL="0" indent="0">
              <a:lnSpc>
                <a:spcPct val="150000"/>
              </a:lnSpc>
              <a:spcBef>
                <a:spcPts val="0"/>
              </a:spcBef>
            </a:pPr>
            <a:endParaRPr lang="en-US" sz="1600"/>
          </a:p>
          <a:p>
            <a:pPr marL="285750" indent="-285750">
              <a:lnSpc>
                <a:spcPct val="150000"/>
              </a:lnSpc>
              <a:spcBef>
                <a:spcPts val="0"/>
              </a:spcBef>
              <a:buFont typeface="Calibri,Sans-Serif"/>
              <a:buChar char="-"/>
            </a:pPr>
            <a:r>
              <a:rPr lang="en-US" sz="1600"/>
              <a:t>Standard Artifact Repositories</a:t>
            </a:r>
            <a:br>
              <a:rPr lang="en-US" sz="1600"/>
            </a:br>
            <a:r>
              <a:rPr lang="en-US" sz="1200"/>
              <a:t>(unlike </a:t>
            </a:r>
            <a:r>
              <a:rPr lang="en-US" sz="1200" u="sng"/>
              <a:t>niche </a:t>
            </a:r>
            <a:r>
              <a:rPr lang="en-US" sz="1200" u="sng" err="1"/>
              <a:t>tf</a:t>
            </a:r>
            <a:r>
              <a:rPr lang="en-US" sz="1200" u="sng"/>
              <a:t> module registries</a:t>
            </a:r>
            <a:r>
              <a:rPr lang="en-US" sz="1200"/>
              <a:t>)</a:t>
            </a:r>
            <a:endParaRPr lang="en-US" sz="1200">
              <a:solidFill>
                <a:srgbClr val="232F3D"/>
              </a:solidFill>
            </a:endParaRPr>
          </a:p>
          <a:p>
            <a:pPr marL="0" indent="0">
              <a:lnSpc>
                <a:spcPct val="150000"/>
              </a:lnSpc>
              <a:spcBef>
                <a:spcPts val="0"/>
              </a:spcBef>
            </a:pPr>
            <a:endParaRPr lang="en-US" sz="1600"/>
          </a:p>
          <a:p>
            <a:pPr marL="285750" indent="-285750">
              <a:lnSpc>
                <a:spcPct val="150000"/>
              </a:lnSpc>
              <a:spcBef>
                <a:spcPts val="0"/>
              </a:spcBef>
              <a:buFont typeface="Calibri,Sans-Serif"/>
              <a:buChar char="-"/>
            </a:pPr>
            <a:r>
              <a:rPr lang="en-US" sz="1600"/>
              <a:t>Controlled Staging Deployments</a:t>
            </a:r>
            <a:br>
              <a:rPr lang="en-US" sz="1600"/>
            </a:br>
            <a:r>
              <a:rPr lang="en-US" sz="1600"/>
              <a:t>for environment integration</a:t>
            </a:r>
            <a:endParaRPr lang="en-US"/>
          </a:p>
        </p:txBody>
      </p:sp>
      <p:pic>
        <p:nvPicPr>
          <p:cNvPr id="5" name="Picture 4" descr="A diagram of a product&#10;&#10;AI-generated content may be incorrect.">
            <a:extLst>
              <a:ext uri="{FF2B5EF4-FFF2-40B4-BE49-F238E27FC236}">
                <a16:creationId xmlns:a16="http://schemas.microsoft.com/office/drawing/2014/main" id="{F5F97B5B-EFAB-5B89-43B5-BDEF2D2077F7}"/>
              </a:ext>
            </a:extLst>
          </p:cNvPr>
          <p:cNvPicPr>
            <a:picLocks noChangeAspect="1"/>
          </p:cNvPicPr>
          <p:nvPr/>
        </p:nvPicPr>
        <p:blipFill>
          <a:blip r:embed="rId3"/>
          <a:stretch>
            <a:fillRect/>
          </a:stretch>
        </p:blipFill>
        <p:spPr>
          <a:xfrm>
            <a:off x="3583909" y="0"/>
            <a:ext cx="5469576" cy="5143500"/>
          </a:xfrm>
          <a:prstGeom prst="rect">
            <a:avLst/>
          </a:prstGeom>
        </p:spPr>
      </p:pic>
    </p:spTree>
    <p:extLst>
      <p:ext uri="{BB962C8B-B14F-4D97-AF65-F5344CB8AC3E}">
        <p14:creationId xmlns:p14="http://schemas.microsoft.com/office/powerpoint/2010/main" val="429704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29F98DA0-8920-5C37-1833-1D502DCACF91}"/>
            </a:ext>
          </a:extLst>
        </p:cNvPr>
        <p:cNvGrpSpPr/>
        <p:nvPr/>
      </p:nvGrpSpPr>
      <p:grpSpPr>
        <a:xfrm>
          <a:off x="0" y="0"/>
          <a:ext cx="0" cy="0"/>
          <a:chOff x="0" y="0"/>
          <a:chExt cx="0" cy="0"/>
        </a:xfrm>
      </p:grpSpPr>
      <p:sp>
        <p:nvSpPr>
          <p:cNvPr id="190" name="Google Shape;190;g370a1cd1218_1_20">
            <a:extLst>
              <a:ext uri="{FF2B5EF4-FFF2-40B4-BE49-F238E27FC236}">
                <a16:creationId xmlns:a16="http://schemas.microsoft.com/office/drawing/2014/main" id="{FE7EEA57-8183-6D55-96E9-FCD7A0F8856F}"/>
              </a:ext>
            </a:extLst>
          </p:cNvPr>
          <p:cNvSpPr txBox="1">
            <a:spLocks noGrp="1"/>
          </p:cNvSpPr>
          <p:nvPr>
            <p:ph type="title"/>
          </p:nvPr>
        </p:nvSpPr>
        <p:spPr>
          <a:xfrm>
            <a:off x="274319" y="1151467"/>
            <a:ext cx="8205300" cy="59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2400" dirty="0">
                <a:solidFill>
                  <a:schemeClr val="lt1"/>
                </a:solidFill>
              </a:rPr>
              <a:t>To production</a:t>
            </a:r>
            <a:endParaRPr dirty="0"/>
          </a:p>
        </p:txBody>
      </p:sp>
      <p:pic>
        <p:nvPicPr>
          <p:cNvPr id="4" name="Picture 3" descr="A screenshot of a computer&#10;&#10;AI-generated content may be incorrect.">
            <a:extLst>
              <a:ext uri="{FF2B5EF4-FFF2-40B4-BE49-F238E27FC236}">
                <a16:creationId xmlns:a16="http://schemas.microsoft.com/office/drawing/2014/main" id="{B00FE954-00DA-8732-883A-FA47A50590BB}"/>
              </a:ext>
            </a:extLst>
          </p:cNvPr>
          <p:cNvPicPr>
            <a:picLocks noChangeAspect="1"/>
          </p:cNvPicPr>
          <p:nvPr/>
        </p:nvPicPr>
        <p:blipFill>
          <a:blip r:embed="rId3"/>
          <a:stretch>
            <a:fillRect/>
          </a:stretch>
        </p:blipFill>
        <p:spPr>
          <a:xfrm>
            <a:off x="1466113" y="0"/>
            <a:ext cx="8296612" cy="5143500"/>
          </a:xfrm>
          <a:prstGeom prst="rect">
            <a:avLst/>
          </a:prstGeom>
        </p:spPr>
      </p:pic>
    </p:spTree>
    <p:extLst>
      <p:ext uri="{BB962C8B-B14F-4D97-AF65-F5344CB8AC3E}">
        <p14:creationId xmlns:p14="http://schemas.microsoft.com/office/powerpoint/2010/main" val="972104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grpSp>
        <p:nvGrpSpPr>
          <p:cNvPr id="197" name="Google Shape;197;g370a1cd1218_1_38"/>
          <p:cNvGrpSpPr/>
          <p:nvPr/>
        </p:nvGrpSpPr>
        <p:grpSpPr>
          <a:xfrm flipH="1">
            <a:off x="5626075" y="2138882"/>
            <a:ext cx="2941829" cy="1047300"/>
            <a:chOff x="857520" y="1684225"/>
            <a:chExt cx="2941829" cy="1047300"/>
          </a:xfrm>
        </p:grpSpPr>
        <p:sp>
          <p:nvSpPr>
            <p:cNvPr id="198" name="Google Shape;198;g370a1cd1218_1_38"/>
            <p:cNvSpPr txBox="1"/>
            <p:nvPr/>
          </p:nvSpPr>
          <p:spPr>
            <a:xfrm>
              <a:off x="857520" y="1684225"/>
              <a:ext cx="2077200" cy="104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lt1"/>
                  </a:solidFill>
                </a:rPr>
                <a:t>Standardization</a:t>
              </a:r>
              <a:endParaRPr sz="1200" b="1">
                <a:solidFill>
                  <a:schemeClr val="lt1"/>
                </a:solidFill>
              </a:endParaRPr>
            </a:p>
            <a:p>
              <a:pPr marL="0" lvl="0" indent="0" algn="l" rtl="0">
                <a:spcBef>
                  <a:spcPts val="0"/>
                </a:spcBef>
                <a:spcAft>
                  <a:spcPts val="0"/>
                </a:spcAft>
                <a:buNone/>
              </a:pPr>
              <a:endParaRPr sz="1200" b="1">
                <a:solidFill>
                  <a:schemeClr val="lt1"/>
                </a:solidFill>
              </a:endParaRPr>
            </a:p>
            <a:p>
              <a:pPr marL="0" lvl="0" indent="0" algn="l" rtl="0">
                <a:spcBef>
                  <a:spcPts val="0"/>
                </a:spcBef>
                <a:spcAft>
                  <a:spcPts val="1600"/>
                </a:spcAft>
                <a:buNone/>
              </a:pPr>
              <a:r>
                <a:rPr lang="en-US" sz="800">
                  <a:solidFill>
                    <a:schemeClr val="lt1"/>
                  </a:solidFill>
                </a:rPr>
                <a:t>Codify requirements into reusable Constructs</a:t>
              </a:r>
              <a:endParaRPr sz="800" b="1">
                <a:solidFill>
                  <a:schemeClr val="lt1"/>
                </a:solidFill>
              </a:endParaRPr>
            </a:p>
          </p:txBody>
        </p:sp>
        <p:cxnSp>
          <p:nvCxnSpPr>
            <p:cNvPr id="199" name="Google Shape;199;g370a1cd1218_1_38"/>
            <p:cNvCxnSpPr/>
            <p:nvPr/>
          </p:nvCxnSpPr>
          <p:spPr>
            <a:xfrm rot="10800000">
              <a:off x="3046949" y="2215320"/>
              <a:ext cx="752400" cy="0"/>
            </a:xfrm>
            <a:prstGeom prst="straightConnector1">
              <a:avLst/>
            </a:prstGeom>
            <a:noFill/>
            <a:ln w="9525" cap="flat" cmpd="sng">
              <a:solidFill>
                <a:srgbClr val="C2C2C2"/>
              </a:solidFill>
              <a:prstDash val="solid"/>
              <a:round/>
              <a:headEnd type="none" w="sm" len="sm"/>
              <a:tailEnd type="none" w="sm" len="sm"/>
            </a:ln>
          </p:spPr>
        </p:cxnSp>
        <p:sp>
          <p:nvSpPr>
            <p:cNvPr id="200" name="Google Shape;200;g370a1cd1218_1_38"/>
            <p:cNvSpPr/>
            <p:nvPr/>
          </p:nvSpPr>
          <p:spPr>
            <a:xfrm>
              <a:off x="3020371" y="2111851"/>
              <a:ext cx="198600" cy="198300"/>
            </a:xfrm>
            <a:prstGeom prst="ellipse">
              <a:avLst/>
            </a:prstGeom>
            <a:solidFill>
              <a:srgbClr val="0E63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g370a1cd1218_1_38"/>
            <p:cNvSpPr txBox="1"/>
            <p:nvPr/>
          </p:nvSpPr>
          <p:spPr>
            <a:xfrm>
              <a:off x="2995927" y="2051434"/>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800">
                  <a:solidFill>
                    <a:srgbClr val="FFFFFF"/>
                  </a:solidFill>
                  <a:latin typeface="Roboto"/>
                  <a:ea typeface="Roboto"/>
                  <a:cs typeface="Roboto"/>
                  <a:sym typeface="Roboto"/>
                </a:rPr>
                <a:t>3</a:t>
              </a:r>
              <a:endParaRPr>
                <a:solidFill>
                  <a:srgbClr val="FFFFFF"/>
                </a:solidFill>
              </a:endParaRPr>
            </a:p>
          </p:txBody>
        </p:sp>
      </p:grpSp>
      <p:grpSp>
        <p:nvGrpSpPr>
          <p:cNvPr id="202" name="Google Shape;202;g370a1cd1218_1_38"/>
          <p:cNvGrpSpPr/>
          <p:nvPr/>
        </p:nvGrpSpPr>
        <p:grpSpPr>
          <a:xfrm>
            <a:off x="535540" y="2832207"/>
            <a:ext cx="3319714" cy="1047300"/>
            <a:chOff x="857520" y="1684225"/>
            <a:chExt cx="3319714" cy="1047300"/>
          </a:xfrm>
        </p:grpSpPr>
        <p:sp>
          <p:nvSpPr>
            <p:cNvPr id="203" name="Google Shape;203;g370a1cd1218_1_38"/>
            <p:cNvSpPr txBox="1"/>
            <p:nvPr/>
          </p:nvSpPr>
          <p:spPr>
            <a:xfrm>
              <a:off x="857520" y="1684225"/>
              <a:ext cx="2077200" cy="104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b="1">
                  <a:solidFill>
                    <a:schemeClr val="lt1"/>
                  </a:solidFill>
                </a:rPr>
                <a:t>Developer Experience</a:t>
              </a:r>
              <a:endParaRPr sz="1200" b="1">
                <a:solidFill>
                  <a:schemeClr val="lt1"/>
                </a:solidFill>
              </a:endParaRPr>
            </a:p>
            <a:p>
              <a:pPr marL="0" lvl="0" indent="0" algn="r" rtl="0">
                <a:spcBef>
                  <a:spcPts val="0"/>
                </a:spcBef>
                <a:spcAft>
                  <a:spcPts val="0"/>
                </a:spcAft>
                <a:buNone/>
              </a:pPr>
              <a:endParaRPr sz="1200" b="1">
                <a:solidFill>
                  <a:schemeClr val="lt1"/>
                </a:solidFill>
              </a:endParaRPr>
            </a:p>
            <a:p>
              <a:pPr marL="0" lvl="0" indent="0" algn="r" rtl="0">
                <a:spcBef>
                  <a:spcPts val="0"/>
                </a:spcBef>
                <a:spcAft>
                  <a:spcPts val="1600"/>
                </a:spcAft>
                <a:buNone/>
              </a:pPr>
              <a:r>
                <a:rPr lang="en-US" sz="800">
                  <a:solidFill>
                    <a:schemeClr val="lt1"/>
                  </a:solidFill>
                </a:rPr>
                <a:t>"AWS CDK"-like abstractions with familiar Typescript/Python</a:t>
              </a:r>
              <a:endParaRPr sz="800" b="1">
                <a:solidFill>
                  <a:schemeClr val="lt1"/>
                </a:solidFill>
              </a:endParaRPr>
            </a:p>
          </p:txBody>
        </p:sp>
        <p:cxnSp>
          <p:nvCxnSpPr>
            <p:cNvPr id="204" name="Google Shape;204;g370a1cd1218_1_38"/>
            <p:cNvCxnSpPr/>
            <p:nvPr/>
          </p:nvCxnSpPr>
          <p:spPr>
            <a:xfrm rot="10800000">
              <a:off x="3046834" y="2215329"/>
              <a:ext cx="1130400" cy="0"/>
            </a:xfrm>
            <a:prstGeom prst="straightConnector1">
              <a:avLst/>
            </a:prstGeom>
            <a:noFill/>
            <a:ln w="9525" cap="flat" cmpd="sng">
              <a:solidFill>
                <a:srgbClr val="C2C2C2"/>
              </a:solidFill>
              <a:prstDash val="solid"/>
              <a:round/>
              <a:headEnd type="none" w="sm" len="sm"/>
              <a:tailEnd type="none" w="sm" len="sm"/>
            </a:ln>
          </p:spPr>
        </p:cxnSp>
        <p:sp>
          <p:nvSpPr>
            <p:cNvPr id="205" name="Google Shape;205;g370a1cd1218_1_38"/>
            <p:cNvSpPr/>
            <p:nvPr/>
          </p:nvSpPr>
          <p:spPr>
            <a:xfrm>
              <a:off x="3020371" y="2111851"/>
              <a:ext cx="198600" cy="198300"/>
            </a:xfrm>
            <a:prstGeom prst="ellipse">
              <a:avLst/>
            </a:prstGeom>
            <a:solidFill>
              <a:srgbClr val="307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g370a1cd1218_1_38"/>
            <p:cNvSpPr txBox="1"/>
            <p:nvPr/>
          </p:nvSpPr>
          <p:spPr>
            <a:xfrm>
              <a:off x="2995927" y="2051434"/>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800">
                  <a:solidFill>
                    <a:srgbClr val="FFFFFF"/>
                  </a:solidFill>
                  <a:latin typeface="Roboto"/>
                  <a:ea typeface="Roboto"/>
                  <a:cs typeface="Roboto"/>
                  <a:sym typeface="Roboto"/>
                </a:rPr>
                <a:t>4</a:t>
              </a:r>
              <a:endParaRPr>
                <a:solidFill>
                  <a:srgbClr val="FFFFFF"/>
                </a:solidFill>
              </a:endParaRPr>
            </a:p>
          </p:txBody>
        </p:sp>
      </p:grpSp>
      <p:grpSp>
        <p:nvGrpSpPr>
          <p:cNvPr id="207" name="Google Shape;207;g370a1cd1218_1_38"/>
          <p:cNvGrpSpPr/>
          <p:nvPr/>
        </p:nvGrpSpPr>
        <p:grpSpPr>
          <a:xfrm flipH="1">
            <a:off x="4837475" y="944832"/>
            <a:ext cx="3730429" cy="1047300"/>
            <a:chOff x="857520" y="1684225"/>
            <a:chExt cx="3730429" cy="1047300"/>
          </a:xfrm>
        </p:grpSpPr>
        <p:sp>
          <p:nvSpPr>
            <p:cNvPr id="208" name="Google Shape;208;g370a1cd1218_1_38"/>
            <p:cNvSpPr txBox="1"/>
            <p:nvPr/>
          </p:nvSpPr>
          <p:spPr>
            <a:xfrm>
              <a:off x="857520" y="1684225"/>
              <a:ext cx="2077200" cy="104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lt1"/>
                  </a:solidFill>
                </a:rPr>
                <a:t>Team Collaboration</a:t>
              </a:r>
              <a:endParaRPr sz="1200" b="1">
                <a:solidFill>
                  <a:schemeClr val="lt1"/>
                </a:solidFill>
              </a:endParaRPr>
            </a:p>
            <a:p>
              <a:pPr marL="0" lvl="0" indent="0" algn="l" rtl="0">
                <a:spcBef>
                  <a:spcPts val="0"/>
                </a:spcBef>
                <a:spcAft>
                  <a:spcPts val="0"/>
                </a:spcAft>
                <a:buNone/>
              </a:pPr>
              <a:endParaRPr sz="1200" b="1">
                <a:solidFill>
                  <a:schemeClr val="lt1"/>
                </a:solidFill>
              </a:endParaRPr>
            </a:p>
            <a:p>
              <a:pPr>
                <a:spcAft>
                  <a:spcPts val="1600"/>
                </a:spcAft>
              </a:pPr>
              <a:r>
                <a:rPr lang="en-US" sz="800">
                  <a:solidFill>
                    <a:schemeClr val="lt1"/>
                  </a:solidFill>
                </a:rPr>
                <a:t>Shared language between platform and application teams</a:t>
              </a:r>
              <a:br>
                <a:rPr lang="en-US" sz="800">
                  <a:solidFill>
                    <a:schemeClr val="lt1"/>
                  </a:solidFill>
                </a:rPr>
              </a:br>
              <a:r>
                <a:rPr lang="en-US" sz="800">
                  <a:solidFill>
                    <a:schemeClr val="lt1"/>
                  </a:solidFill>
                </a:rPr>
                <a:t>More </a:t>
              </a:r>
              <a:r>
                <a:rPr lang="en-US" sz="800" err="1">
                  <a:solidFill>
                    <a:schemeClr val="lt1"/>
                  </a:solidFill>
                </a:rPr>
                <a:t>IaC</a:t>
              </a:r>
              <a:r>
                <a:rPr lang="en-US" sz="800">
                  <a:solidFill>
                    <a:schemeClr val="lt1"/>
                  </a:solidFill>
                </a:rPr>
                <a:t> contributions</a:t>
              </a:r>
              <a:endParaRPr sz="800" b="1">
                <a:solidFill>
                  <a:schemeClr val="lt1"/>
                </a:solidFill>
              </a:endParaRPr>
            </a:p>
          </p:txBody>
        </p:sp>
        <p:cxnSp>
          <p:nvCxnSpPr>
            <p:cNvPr id="209" name="Google Shape;209;g370a1cd1218_1_38"/>
            <p:cNvCxnSpPr/>
            <p:nvPr/>
          </p:nvCxnSpPr>
          <p:spPr>
            <a:xfrm rot="10800000">
              <a:off x="3046849" y="2215320"/>
              <a:ext cx="1541100" cy="0"/>
            </a:xfrm>
            <a:prstGeom prst="straightConnector1">
              <a:avLst/>
            </a:prstGeom>
            <a:noFill/>
            <a:ln w="9525" cap="flat" cmpd="sng">
              <a:solidFill>
                <a:srgbClr val="C2C2C2"/>
              </a:solidFill>
              <a:prstDash val="solid"/>
              <a:round/>
              <a:headEnd type="none" w="sm" len="sm"/>
              <a:tailEnd type="none" w="sm" len="sm"/>
            </a:ln>
          </p:spPr>
        </p:cxnSp>
        <p:sp>
          <p:nvSpPr>
            <p:cNvPr id="210" name="Google Shape;210;g370a1cd1218_1_38"/>
            <p:cNvSpPr/>
            <p:nvPr/>
          </p:nvSpPr>
          <p:spPr>
            <a:xfrm>
              <a:off x="3020371" y="2111851"/>
              <a:ext cx="198600" cy="198300"/>
            </a:xfrm>
            <a:prstGeom prst="ellipse">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g370a1cd1218_1_38"/>
            <p:cNvSpPr txBox="1"/>
            <p:nvPr/>
          </p:nvSpPr>
          <p:spPr>
            <a:xfrm>
              <a:off x="2995927" y="2051434"/>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800">
                  <a:solidFill>
                    <a:srgbClr val="FFFFFF"/>
                  </a:solidFill>
                  <a:latin typeface="Roboto"/>
                  <a:ea typeface="Roboto"/>
                  <a:cs typeface="Roboto"/>
                  <a:sym typeface="Roboto"/>
                </a:rPr>
                <a:t>1</a:t>
              </a:r>
              <a:endParaRPr>
                <a:solidFill>
                  <a:srgbClr val="FFFFFF"/>
                </a:solidFill>
              </a:endParaRPr>
            </a:p>
          </p:txBody>
        </p:sp>
      </p:grpSp>
      <p:grpSp>
        <p:nvGrpSpPr>
          <p:cNvPr id="212" name="Google Shape;212;g370a1cd1218_1_38"/>
          <p:cNvGrpSpPr/>
          <p:nvPr/>
        </p:nvGrpSpPr>
        <p:grpSpPr>
          <a:xfrm>
            <a:off x="2817423" y="1097852"/>
            <a:ext cx="3509166" cy="3251991"/>
            <a:chOff x="3217473" y="1225350"/>
            <a:chExt cx="3118150" cy="3159727"/>
          </a:xfrm>
        </p:grpSpPr>
        <p:sp>
          <p:nvSpPr>
            <p:cNvPr id="213" name="Google Shape;213;g370a1cd1218_1_38"/>
            <p:cNvSpPr/>
            <p:nvPr/>
          </p:nvSpPr>
          <p:spPr>
            <a:xfrm>
              <a:off x="3579175" y="2711400"/>
              <a:ext cx="2396410" cy="971161"/>
            </a:xfrm>
            <a:custGeom>
              <a:avLst/>
              <a:gdLst/>
              <a:ahLst/>
              <a:cxnLst/>
              <a:rect l="l" t="t" r="r" b="b"/>
              <a:pathLst>
                <a:path w="39012" h="12970" extrusionOk="0">
                  <a:moveTo>
                    <a:pt x="0" y="5914"/>
                  </a:moveTo>
                  <a:lnTo>
                    <a:pt x="19531" y="12970"/>
                  </a:lnTo>
                  <a:lnTo>
                    <a:pt x="39012" y="5914"/>
                  </a:lnTo>
                  <a:lnTo>
                    <a:pt x="19581" y="0"/>
                  </a:lnTo>
                  <a:close/>
                </a:path>
              </a:pathLst>
            </a:custGeom>
            <a:solidFill>
              <a:srgbClr val="D9D9D9"/>
            </a:solidFill>
            <a:ln>
              <a:noFill/>
            </a:ln>
          </p:spPr>
          <p:txBody>
            <a:bodyPr/>
            <a:lstStyle/>
            <a:p>
              <a:endParaRPr lang="en-US"/>
            </a:p>
          </p:txBody>
        </p:sp>
        <p:sp>
          <p:nvSpPr>
            <p:cNvPr id="214" name="Google Shape;214;g370a1cd1218_1_38"/>
            <p:cNvSpPr/>
            <p:nvPr/>
          </p:nvSpPr>
          <p:spPr>
            <a:xfrm>
              <a:off x="3730755" y="2527208"/>
              <a:ext cx="2079127" cy="837209"/>
            </a:xfrm>
            <a:custGeom>
              <a:avLst/>
              <a:gdLst/>
              <a:ahLst/>
              <a:cxnLst/>
              <a:rect l="l" t="t" r="r" b="b"/>
              <a:pathLst>
                <a:path w="49248" h="16300" extrusionOk="0">
                  <a:moveTo>
                    <a:pt x="0" y="7554"/>
                  </a:moveTo>
                  <a:lnTo>
                    <a:pt x="24649" y="16300"/>
                  </a:lnTo>
                  <a:lnTo>
                    <a:pt x="49248" y="7604"/>
                  </a:lnTo>
                  <a:lnTo>
                    <a:pt x="24599" y="0"/>
                  </a:lnTo>
                  <a:close/>
                </a:path>
              </a:pathLst>
            </a:custGeom>
            <a:solidFill>
              <a:srgbClr val="D9D9D9"/>
            </a:solidFill>
            <a:ln>
              <a:noFill/>
            </a:ln>
          </p:spPr>
          <p:txBody>
            <a:bodyPr/>
            <a:lstStyle/>
            <a:p>
              <a:endParaRPr lang="en-US"/>
            </a:p>
          </p:txBody>
        </p:sp>
        <p:sp>
          <p:nvSpPr>
            <p:cNvPr id="215" name="Google Shape;215;g370a1cd1218_1_38"/>
            <p:cNvSpPr/>
            <p:nvPr/>
          </p:nvSpPr>
          <p:spPr>
            <a:xfrm>
              <a:off x="3946479" y="2252239"/>
              <a:ext cx="1647477" cy="663383"/>
            </a:xfrm>
            <a:custGeom>
              <a:avLst/>
              <a:gdLst/>
              <a:ahLst/>
              <a:cxnLst/>
              <a:rect l="l" t="t" r="r" b="b"/>
              <a:pathLst>
                <a:path w="39012" h="12970" extrusionOk="0">
                  <a:moveTo>
                    <a:pt x="0" y="5914"/>
                  </a:moveTo>
                  <a:lnTo>
                    <a:pt x="19531" y="12970"/>
                  </a:lnTo>
                  <a:lnTo>
                    <a:pt x="39012" y="5914"/>
                  </a:lnTo>
                  <a:lnTo>
                    <a:pt x="19581" y="0"/>
                  </a:lnTo>
                  <a:close/>
                </a:path>
              </a:pathLst>
            </a:custGeom>
            <a:solidFill>
              <a:srgbClr val="D9D9D9"/>
            </a:solidFill>
            <a:ln>
              <a:noFill/>
            </a:ln>
          </p:spPr>
          <p:txBody>
            <a:bodyPr/>
            <a:lstStyle/>
            <a:p>
              <a:endParaRPr lang="en-US"/>
            </a:p>
          </p:txBody>
        </p:sp>
        <p:sp>
          <p:nvSpPr>
            <p:cNvPr id="216" name="Google Shape;216;g370a1cd1218_1_38"/>
            <p:cNvSpPr/>
            <p:nvPr/>
          </p:nvSpPr>
          <p:spPr>
            <a:xfrm>
              <a:off x="4265445" y="1828277"/>
              <a:ext cx="1014014" cy="416547"/>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txBody>
            <a:bodyPr/>
            <a:lstStyle/>
            <a:p>
              <a:endParaRPr lang="en-US"/>
            </a:p>
          </p:txBody>
        </p:sp>
        <p:sp>
          <p:nvSpPr>
            <p:cNvPr id="217" name="Google Shape;217;g370a1cd1218_1_38"/>
            <p:cNvSpPr/>
            <p:nvPr/>
          </p:nvSpPr>
          <p:spPr>
            <a:xfrm>
              <a:off x="3217473" y="3154705"/>
              <a:ext cx="1559116" cy="1230372"/>
            </a:xfrm>
            <a:custGeom>
              <a:avLst/>
              <a:gdLst/>
              <a:ahLst/>
              <a:cxnLst/>
              <a:rect l="l" t="t" r="r" b="b"/>
              <a:pathLst>
                <a:path w="31954" h="20822" extrusionOk="0">
                  <a:moveTo>
                    <a:pt x="7355" y="0"/>
                  </a:moveTo>
                  <a:lnTo>
                    <a:pt x="31954" y="8796"/>
                  </a:lnTo>
                  <a:lnTo>
                    <a:pt x="31954" y="20822"/>
                  </a:lnTo>
                  <a:lnTo>
                    <a:pt x="0" y="8895"/>
                  </a:lnTo>
                  <a:close/>
                </a:path>
              </a:pathLst>
            </a:custGeom>
            <a:solidFill>
              <a:srgbClr val="0942A1"/>
            </a:solidFill>
            <a:ln>
              <a:noFill/>
            </a:ln>
          </p:spPr>
          <p:txBody>
            <a:bodyPr/>
            <a:lstStyle/>
            <a:p>
              <a:endParaRPr lang="en-US"/>
            </a:p>
          </p:txBody>
        </p:sp>
        <p:sp>
          <p:nvSpPr>
            <p:cNvPr id="218" name="Google Shape;218;g370a1cd1218_1_38"/>
            <p:cNvSpPr/>
            <p:nvPr/>
          </p:nvSpPr>
          <p:spPr>
            <a:xfrm>
              <a:off x="3790596" y="2554725"/>
              <a:ext cx="982143" cy="653205"/>
            </a:xfrm>
            <a:custGeom>
              <a:avLst/>
              <a:gdLst/>
              <a:ahLst/>
              <a:cxnLst/>
              <a:rect l="l" t="t" r="r" b="b"/>
              <a:pathLst>
                <a:path w="23257" h="12771" extrusionOk="0">
                  <a:moveTo>
                    <a:pt x="3727" y="0"/>
                  </a:moveTo>
                  <a:lnTo>
                    <a:pt x="0" y="4522"/>
                  </a:lnTo>
                  <a:lnTo>
                    <a:pt x="23257" y="12771"/>
                  </a:lnTo>
                  <a:lnTo>
                    <a:pt x="23257" y="7056"/>
                  </a:lnTo>
                  <a:close/>
                </a:path>
              </a:pathLst>
            </a:custGeom>
            <a:gradFill>
              <a:gsLst>
                <a:gs pos="0">
                  <a:srgbClr val="FFCA37"/>
                </a:gs>
                <a:gs pos="100000">
                  <a:srgbClr val="AD8107"/>
                </a:gs>
              </a:gsLst>
              <a:lin ang="5400012" scaled="0"/>
            </a:gradFill>
            <a:ln>
              <a:noFill/>
            </a:ln>
          </p:spPr>
          <p:txBody>
            <a:bodyPr/>
            <a:lstStyle/>
            <a:p>
              <a:endParaRPr lang="en-US"/>
            </a:p>
          </p:txBody>
        </p:sp>
        <p:sp>
          <p:nvSpPr>
            <p:cNvPr id="219" name="Google Shape;219;g370a1cd1218_1_38"/>
            <p:cNvSpPr/>
            <p:nvPr/>
          </p:nvSpPr>
          <p:spPr>
            <a:xfrm flipH="1">
              <a:off x="4770690" y="2554725"/>
              <a:ext cx="982143" cy="653205"/>
            </a:xfrm>
            <a:custGeom>
              <a:avLst/>
              <a:gdLst/>
              <a:ahLst/>
              <a:cxnLst/>
              <a:rect l="l" t="t" r="r" b="b"/>
              <a:pathLst>
                <a:path w="23257" h="12771" extrusionOk="0">
                  <a:moveTo>
                    <a:pt x="3727" y="0"/>
                  </a:moveTo>
                  <a:lnTo>
                    <a:pt x="0" y="4522"/>
                  </a:lnTo>
                  <a:lnTo>
                    <a:pt x="23257" y="12771"/>
                  </a:lnTo>
                  <a:lnTo>
                    <a:pt x="23257" y="7056"/>
                  </a:lnTo>
                  <a:close/>
                </a:path>
              </a:pathLst>
            </a:custGeom>
            <a:solidFill>
              <a:srgbClr val="F4B400"/>
            </a:solidFill>
            <a:ln>
              <a:noFill/>
            </a:ln>
          </p:spPr>
          <p:txBody>
            <a:bodyPr/>
            <a:lstStyle/>
            <a:p>
              <a:endParaRPr lang="en-US"/>
            </a:p>
          </p:txBody>
        </p:sp>
        <p:sp>
          <p:nvSpPr>
            <p:cNvPr id="220" name="Google Shape;220;g370a1cd1218_1_38"/>
            <p:cNvSpPr/>
            <p:nvPr/>
          </p:nvSpPr>
          <p:spPr>
            <a:xfrm>
              <a:off x="4002555" y="2023456"/>
              <a:ext cx="770191" cy="721896"/>
            </a:xfrm>
            <a:custGeom>
              <a:avLst/>
              <a:gdLst/>
              <a:ahLst/>
              <a:cxnLst/>
              <a:rect l="l" t="t" r="r" b="b"/>
              <a:pathLst>
                <a:path w="18238" h="14114" extrusionOk="0">
                  <a:moveTo>
                    <a:pt x="6262" y="0"/>
                  </a:moveTo>
                  <a:lnTo>
                    <a:pt x="18238" y="4324"/>
                  </a:lnTo>
                  <a:lnTo>
                    <a:pt x="18238" y="14114"/>
                  </a:lnTo>
                  <a:lnTo>
                    <a:pt x="0" y="7554"/>
                  </a:lnTo>
                  <a:close/>
                </a:path>
              </a:pathLst>
            </a:custGeom>
            <a:solidFill>
              <a:srgbClr val="0942A1"/>
            </a:solidFill>
            <a:ln>
              <a:noFill/>
            </a:ln>
          </p:spPr>
          <p:txBody>
            <a:bodyPr/>
            <a:lstStyle/>
            <a:p>
              <a:endParaRPr lang="en-US"/>
            </a:p>
          </p:txBody>
        </p:sp>
        <p:sp>
          <p:nvSpPr>
            <p:cNvPr id="221" name="Google Shape;221;g370a1cd1218_1_38"/>
            <p:cNvSpPr/>
            <p:nvPr/>
          </p:nvSpPr>
          <p:spPr>
            <a:xfrm flipH="1">
              <a:off x="4770683" y="2023456"/>
              <a:ext cx="770191" cy="721896"/>
            </a:xfrm>
            <a:custGeom>
              <a:avLst/>
              <a:gdLst/>
              <a:ahLst/>
              <a:cxnLst/>
              <a:rect l="l" t="t" r="r" b="b"/>
              <a:pathLst>
                <a:path w="18238" h="14114" extrusionOk="0">
                  <a:moveTo>
                    <a:pt x="6262" y="0"/>
                  </a:moveTo>
                  <a:lnTo>
                    <a:pt x="18238" y="4324"/>
                  </a:lnTo>
                  <a:lnTo>
                    <a:pt x="18238" y="14114"/>
                  </a:lnTo>
                  <a:lnTo>
                    <a:pt x="0" y="7554"/>
                  </a:lnTo>
                  <a:close/>
                </a:path>
              </a:pathLst>
            </a:custGeom>
            <a:solidFill>
              <a:srgbClr val="0D5CDF"/>
            </a:solidFill>
            <a:ln>
              <a:noFill/>
            </a:ln>
          </p:spPr>
          <p:txBody>
            <a:bodyPr/>
            <a:lstStyle/>
            <a:p>
              <a:endParaRPr lang="en-US"/>
            </a:p>
          </p:txBody>
        </p:sp>
        <p:sp>
          <p:nvSpPr>
            <p:cNvPr id="222" name="Google Shape;222;g370a1cd1218_1_38"/>
            <p:cNvSpPr/>
            <p:nvPr/>
          </p:nvSpPr>
          <p:spPr>
            <a:xfrm>
              <a:off x="4323640" y="1225350"/>
              <a:ext cx="449116" cy="854010"/>
            </a:xfrm>
            <a:custGeom>
              <a:avLst/>
              <a:gdLst/>
              <a:ahLst/>
              <a:cxnLst/>
              <a:rect l="l" t="t" r="r" b="b"/>
              <a:pathLst>
                <a:path w="10635" h="16697" extrusionOk="0">
                  <a:moveTo>
                    <a:pt x="10635" y="0"/>
                  </a:moveTo>
                  <a:lnTo>
                    <a:pt x="0" y="12722"/>
                  </a:lnTo>
                  <a:lnTo>
                    <a:pt x="10635" y="16697"/>
                  </a:lnTo>
                  <a:close/>
                </a:path>
              </a:pathLst>
            </a:custGeom>
            <a:solidFill>
              <a:srgbClr val="0942A1"/>
            </a:solidFill>
            <a:ln>
              <a:noFill/>
            </a:ln>
          </p:spPr>
          <p:txBody>
            <a:bodyPr/>
            <a:lstStyle/>
            <a:p>
              <a:endParaRPr lang="en-US"/>
            </a:p>
          </p:txBody>
        </p:sp>
        <p:sp>
          <p:nvSpPr>
            <p:cNvPr id="223" name="Google Shape;223;g370a1cd1218_1_38"/>
            <p:cNvSpPr/>
            <p:nvPr/>
          </p:nvSpPr>
          <p:spPr>
            <a:xfrm flipH="1">
              <a:off x="4770673" y="1225350"/>
              <a:ext cx="449116" cy="854010"/>
            </a:xfrm>
            <a:custGeom>
              <a:avLst/>
              <a:gdLst/>
              <a:ahLst/>
              <a:cxnLst/>
              <a:rect l="l" t="t" r="r" b="b"/>
              <a:pathLst>
                <a:path w="10635" h="16697" extrusionOk="0">
                  <a:moveTo>
                    <a:pt x="10635" y="0"/>
                  </a:moveTo>
                  <a:lnTo>
                    <a:pt x="0" y="12722"/>
                  </a:lnTo>
                  <a:lnTo>
                    <a:pt x="10635" y="16697"/>
                  </a:lnTo>
                  <a:close/>
                </a:path>
              </a:pathLst>
            </a:custGeom>
            <a:solidFill>
              <a:srgbClr val="0C57D3"/>
            </a:solidFill>
            <a:ln>
              <a:noFill/>
            </a:ln>
          </p:spPr>
          <p:txBody>
            <a:bodyPr/>
            <a:lstStyle/>
            <a:p>
              <a:endParaRPr lang="en-US"/>
            </a:p>
          </p:txBody>
        </p:sp>
        <p:sp>
          <p:nvSpPr>
            <p:cNvPr id="224" name="Google Shape;224;g370a1cd1218_1_38"/>
            <p:cNvSpPr/>
            <p:nvPr/>
          </p:nvSpPr>
          <p:spPr>
            <a:xfrm>
              <a:off x="3636034" y="2553603"/>
              <a:ext cx="1136642" cy="946913"/>
            </a:xfrm>
            <a:custGeom>
              <a:avLst/>
              <a:gdLst/>
              <a:ahLst/>
              <a:cxnLst/>
              <a:rect l="l" t="t" r="r" b="b"/>
              <a:pathLst>
                <a:path w="65016" h="46623" extrusionOk="0">
                  <a:moveTo>
                    <a:pt x="17858" y="0"/>
                  </a:moveTo>
                  <a:lnTo>
                    <a:pt x="0" y="22135"/>
                  </a:lnTo>
                  <a:lnTo>
                    <a:pt x="65016" y="46623"/>
                  </a:lnTo>
                  <a:lnTo>
                    <a:pt x="65016" y="17537"/>
                  </a:lnTo>
                  <a:close/>
                </a:path>
              </a:pathLst>
            </a:custGeom>
            <a:solidFill>
              <a:srgbClr val="0942A1"/>
            </a:solidFill>
            <a:ln>
              <a:noFill/>
            </a:ln>
          </p:spPr>
          <p:txBody>
            <a:bodyPr/>
            <a:lstStyle/>
            <a:p>
              <a:endParaRPr lang="en-US"/>
            </a:p>
          </p:txBody>
        </p:sp>
        <p:sp>
          <p:nvSpPr>
            <p:cNvPr id="225" name="Google Shape;225;g370a1cd1218_1_38"/>
            <p:cNvSpPr/>
            <p:nvPr/>
          </p:nvSpPr>
          <p:spPr>
            <a:xfrm flipH="1">
              <a:off x="4770657" y="2555106"/>
              <a:ext cx="1136642" cy="946913"/>
            </a:xfrm>
            <a:custGeom>
              <a:avLst/>
              <a:gdLst/>
              <a:ahLst/>
              <a:cxnLst/>
              <a:rect l="l" t="t" r="r" b="b"/>
              <a:pathLst>
                <a:path w="65016" h="46623" extrusionOk="0">
                  <a:moveTo>
                    <a:pt x="17858" y="0"/>
                  </a:moveTo>
                  <a:lnTo>
                    <a:pt x="0" y="22135"/>
                  </a:lnTo>
                  <a:lnTo>
                    <a:pt x="65016" y="46623"/>
                  </a:lnTo>
                  <a:lnTo>
                    <a:pt x="65016" y="17537"/>
                  </a:lnTo>
                  <a:close/>
                </a:path>
              </a:pathLst>
            </a:custGeom>
            <a:solidFill>
              <a:srgbClr val="0E63F0"/>
            </a:solidFill>
            <a:ln>
              <a:noFill/>
            </a:ln>
          </p:spPr>
          <p:txBody>
            <a:bodyPr/>
            <a:lstStyle/>
            <a:p>
              <a:endParaRPr lang="en-US"/>
            </a:p>
          </p:txBody>
        </p:sp>
        <p:sp>
          <p:nvSpPr>
            <p:cNvPr id="226" name="Google Shape;226;g370a1cd1218_1_38"/>
            <p:cNvSpPr/>
            <p:nvPr/>
          </p:nvSpPr>
          <p:spPr>
            <a:xfrm flipH="1">
              <a:off x="4776508" y="3154705"/>
              <a:ext cx="1559116" cy="1230372"/>
            </a:xfrm>
            <a:custGeom>
              <a:avLst/>
              <a:gdLst/>
              <a:ahLst/>
              <a:cxnLst/>
              <a:rect l="l" t="t" r="r" b="b"/>
              <a:pathLst>
                <a:path w="31954" h="20822" extrusionOk="0">
                  <a:moveTo>
                    <a:pt x="7355" y="0"/>
                  </a:moveTo>
                  <a:lnTo>
                    <a:pt x="31954" y="8796"/>
                  </a:lnTo>
                  <a:lnTo>
                    <a:pt x="31954" y="20822"/>
                  </a:lnTo>
                  <a:lnTo>
                    <a:pt x="0" y="8895"/>
                  </a:lnTo>
                  <a:close/>
                </a:path>
              </a:pathLst>
            </a:custGeom>
            <a:solidFill>
              <a:srgbClr val="307AF3"/>
            </a:solidFill>
            <a:ln>
              <a:noFill/>
            </a:ln>
          </p:spPr>
          <p:txBody>
            <a:bodyPr/>
            <a:lstStyle/>
            <a:p>
              <a:endParaRPr lang="en-US"/>
            </a:p>
          </p:txBody>
        </p:sp>
      </p:grpSp>
      <p:grpSp>
        <p:nvGrpSpPr>
          <p:cNvPr id="227" name="Google Shape;227;g370a1cd1218_1_38"/>
          <p:cNvGrpSpPr/>
          <p:nvPr/>
        </p:nvGrpSpPr>
        <p:grpSpPr>
          <a:xfrm>
            <a:off x="535540" y="1578097"/>
            <a:ext cx="3319714" cy="1047300"/>
            <a:chOff x="857520" y="1684225"/>
            <a:chExt cx="3319714" cy="1047300"/>
          </a:xfrm>
        </p:grpSpPr>
        <p:sp>
          <p:nvSpPr>
            <p:cNvPr id="228" name="Google Shape;228;g370a1cd1218_1_38"/>
            <p:cNvSpPr txBox="1"/>
            <p:nvPr/>
          </p:nvSpPr>
          <p:spPr>
            <a:xfrm>
              <a:off x="857520" y="1684225"/>
              <a:ext cx="2077200" cy="104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b="1">
                  <a:solidFill>
                    <a:schemeClr val="lt1"/>
                  </a:solidFill>
                </a:rPr>
                <a:t>Gradual Adoption</a:t>
              </a:r>
              <a:endParaRPr sz="1200" b="1">
                <a:solidFill>
                  <a:schemeClr val="lt1"/>
                </a:solidFill>
              </a:endParaRPr>
            </a:p>
            <a:p>
              <a:pPr marL="0" lvl="0" indent="0" algn="r" rtl="0">
                <a:spcBef>
                  <a:spcPts val="0"/>
                </a:spcBef>
                <a:spcAft>
                  <a:spcPts val="0"/>
                </a:spcAft>
                <a:buNone/>
              </a:pPr>
              <a:endParaRPr sz="1200" b="1">
                <a:solidFill>
                  <a:schemeClr val="lt1"/>
                </a:solidFill>
              </a:endParaRPr>
            </a:p>
            <a:p>
              <a:pPr marL="0" lvl="0" indent="0" algn="r" rtl="0">
                <a:spcBef>
                  <a:spcPts val="0"/>
                </a:spcBef>
                <a:spcAft>
                  <a:spcPts val="1600"/>
                </a:spcAft>
                <a:buNone/>
              </a:pPr>
              <a:r>
                <a:rPr lang="en-US" sz="800">
                  <a:solidFill>
                    <a:schemeClr val="lt1"/>
                  </a:solidFill>
                </a:rPr>
                <a:t>Refactor portions of HCL while keeping existing workflows</a:t>
              </a:r>
              <a:endParaRPr sz="800" b="1">
                <a:solidFill>
                  <a:schemeClr val="lt1"/>
                </a:solidFill>
              </a:endParaRPr>
            </a:p>
          </p:txBody>
        </p:sp>
        <p:cxnSp>
          <p:nvCxnSpPr>
            <p:cNvPr id="229" name="Google Shape;229;g370a1cd1218_1_38"/>
            <p:cNvCxnSpPr/>
            <p:nvPr/>
          </p:nvCxnSpPr>
          <p:spPr>
            <a:xfrm rot="10800000">
              <a:off x="3046834" y="2215329"/>
              <a:ext cx="1130400" cy="0"/>
            </a:xfrm>
            <a:prstGeom prst="straightConnector1">
              <a:avLst/>
            </a:prstGeom>
            <a:noFill/>
            <a:ln w="9525" cap="flat" cmpd="sng">
              <a:solidFill>
                <a:srgbClr val="C2C2C2"/>
              </a:solidFill>
              <a:prstDash val="solid"/>
              <a:round/>
              <a:headEnd type="none" w="sm" len="sm"/>
              <a:tailEnd type="none" w="sm" len="sm"/>
            </a:ln>
          </p:spPr>
        </p:cxnSp>
        <p:sp>
          <p:nvSpPr>
            <p:cNvPr id="230" name="Google Shape;230;g370a1cd1218_1_38"/>
            <p:cNvSpPr/>
            <p:nvPr/>
          </p:nvSpPr>
          <p:spPr>
            <a:xfrm>
              <a:off x="3020371" y="2111851"/>
              <a:ext cx="198600" cy="198300"/>
            </a:xfrm>
            <a:prstGeom prst="ellipse">
              <a:avLst/>
            </a:prstGeom>
            <a:solidFill>
              <a:srgbClr val="0D5C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g370a1cd1218_1_38"/>
            <p:cNvSpPr txBox="1"/>
            <p:nvPr/>
          </p:nvSpPr>
          <p:spPr>
            <a:xfrm>
              <a:off x="2995927" y="2051434"/>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800">
                  <a:solidFill>
                    <a:srgbClr val="FFFFFF"/>
                  </a:solidFill>
                  <a:latin typeface="Roboto"/>
                  <a:ea typeface="Roboto"/>
                  <a:cs typeface="Roboto"/>
                  <a:sym typeface="Roboto"/>
                </a:rPr>
                <a:t>2</a:t>
              </a:r>
              <a:endParaRPr>
                <a:solidFill>
                  <a:srgbClr val="FFFFFF"/>
                </a:solidFill>
              </a:endParaRPr>
            </a:p>
          </p:txBody>
        </p:sp>
      </p:grpSp>
      <p:sp>
        <p:nvSpPr>
          <p:cNvPr id="2" name="Google Shape;239;g370a1cd1218_1_1139">
            <a:extLst>
              <a:ext uri="{FF2B5EF4-FFF2-40B4-BE49-F238E27FC236}">
                <a16:creationId xmlns:a16="http://schemas.microsoft.com/office/drawing/2014/main" id="{B8AACF24-4794-7A2E-991A-574654BA5C99}"/>
              </a:ext>
            </a:extLst>
          </p:cNvPr>
          <p:cNvSpPr txBox="1"/>
          <p:nvPr/>
        </p:nvSpPr>
        <p:spPr>
          <a:xfrm>
            <a:off x="538950" y="4499650"/>
            <a:ext cx="8066100" cy="4311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1600">
                <a:solidFill>
                  <a:schemeClr val="lt1"/>
                </a:solidFill>
              </a:rPr>
              <a:t>🎯 Terraform + CDKTF + </a:t>
            </a:r>
            <a:r>
              <a:rPr lang="en-US" sz="1600" err="1">
                <a:solidFill>
                  <a:schemeClr val="lt1"/>
                </a:solidFill>
              </a:rPr>
              <a:t>TerraConstructs</a:t>
            </a:r>
            <a:r>
              <a:rPr lang="en-US" sz="1600">
                <a:solidFill>
                  <a:schemeClr val="lt1"/>
                </a:solidFill>
              </a:rPr>
              <a:t> = Scalable, Smart IaC</a:t>
            </a:r>
            <a:endParaRPr sz="16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2"/>
                                        </p:tgtEl>
                                        <p:attrNameLst>
                                          <p:attrName>style.visibility</p:attrName>
                                        </p:attrNameLst>
                                      </p:cBhvr>
                                      <p:to>
                                        <p:strVal val="visible"/>
                                      </p:to>
                                    </p:set>
                                    <p:animEffect transition="in" filter="fade">
                                      <p:cBhvr>
                                        <p:cTn id="9" dur="500"/>
                                        <p:tgtEl>
                                          <p:spTgt spid="20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7"/>
                                        </p:tgtEl>
                                        <p:attrNameLst>
                                          <p:attrName>style.visibility</p:attrName>
                                        </p:attrNameLst>
                                      </p:cBhvr>
                                      <p:to>
                                        <p:strVal val="visible"/>
                                      </p:to>
                                    </p:set>
                                    <p:animEffect transition="in" filter="fade">
                                      <p:cBhvr>
                                        <p:cTn id="14" dur="500"/>
                                        <p:tgtEl>
                                          <p:spTgt spid="197"/>
                                        </p:tgtEl>
                                      </p:cBhvr>
                                    </p:animEffect>
                                  </p:childTnLst>
                                </p:cTn>
                              </p:par>
                              <p:par>
                                <p:cTn id="15" presetID="10" presetClass="entr" presetSubtype="0" fill="hold" nodeType="withEffect">
                                  <p:stCondLst>
                                    <p:cond delay="0"/>
                                  </p:stCondLst>
                                  <p:childTnLst>
                                    <p:set>
                                      <p:cBhvr>
                                        <p:cTn id="16" dur="1" fill="hold">
                                          <p:stCondLst>
                                            <p:cond delay="0"/>
                                          </p:stCondLst>
                                        </p:cTn>
                                        <p:tgtEl>
                                          <p:spTgt spid="197"/>
                                        </p:tgtEl>
                                        <p:attrNameLst>
                                          <p:attrName>style.visibility</p:attrName>
                                        </p:attrNameLst>
                                      </p:cBhvr>
                                      <p:to>
                                        <p:strVal val="visible"/>
                                      </p:to>
                                    </p:set>
                                    <p:animEffect transition="in" filter="fade">
                                      <p:cBhvr>
                                        <p:cTn id="17" dur="500"/>
                                        <p:tgtEl>
                                          <p:spTgt spid="1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7"/>
                                        </p:tgtEl>
                                        <p:attrNameLst>
                                          <p:attrName>style.visibility</p:attrName>
                                        </p:attrNameLst>
                                      </p:cBhvr>
                                      <p:to>
                                        <p:strVal val="visible"/>
                                      </p:to>
                                    </p:set>
                                    <p:animEffect transition="in" filter="fade">
                                      <p:cBhvr>
                                        <p:cTn id="22" dur="500"/>
                                        <p:tgtEl>
                                          <p:spTgt spid="2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7"/>
                                        </p:tgtEl>
                                        <p:attrNameLst>
                                          <p:attrName>style.visibility</p:attrName>
                                        </p:attrNameLst>
                                      </p:cBhvr>
                                      <p:to>
                                        <p:strVal val="visible"/>
                                      </p:to>
                                    </p:set>
                                    <p:animEffect transition="in" filter="fade">
                                      <p:cBhvr>
                                        <p:cTn id="27" dur="500"/>
                                        <p:tgtEl>
                                          <p:spTgt spid="20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70a1cd1218_1_1139"/>
          <p:cNvSpPr txBox="1">
            <a:spLocks noGrp="1"/>
          </p:cNvSpPr>
          <p:nvPr>
            <p:ph type="title"/>
          </p:nvPr>
        </p:nvSpPr>
        <p:spPr>
          <a:xfrm>
            <a:off x="274319" y="1151467"/>
            <a:ext cx="8205300" cy="59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2400">
                <a:solidFill>
                  <a:schemeClr val="lt1"/>
                </a:solidFill>
              </a:rPr>
              <a:t>Modernize Terraform without starting over</a:t>
            </a:r>
            <a:endParaRPr/>
          </a:p>
        </p:txBody>
      </p:sp>
      <p:sp>
        <p:nvSpPr>
          <p:cNvPr id="238" name="Google Shape;238;g370a1cd1218_1_1139"/>
          <p:cNvSpPr txBox="1">
            <a:spLocks noGrp="1"/>
          </p:cNvSpPr>
          <p:nvPr>
            <p:ph type="body" idx="1"/>
          </p:nvPr>
        </p:nvSpPr>
        <p:spPr>
          <a:xfrm>
            <a:off x="274319" y="1744133"/>
            <a:ext cx="8624100" cy="3268200"/>
          </a:xfrm>
          <a:prstGeom prst="rect">
            <a:avLst/>
          </a:prstGeom>
          <a:noFill/>
          <a:ln>
            <a:noFill/>
          </a:ln>
        </p:spPr>
        <p:txBody>
          <a:bodyPr spcFirstLastPara="1" wrap="square" lIns="91425" tIns="45700" rIns="91425" bIns="45700" anchor="t" anchorCtr="0">
            <a:noAutofit/>
          </a:bodyPr>
          <a:lstStyle/>
          <a:p>
            <a:pPr marL="107950" indent="0">
              <a:lnSpc>
                <a:spcPct val="200000"/>
              </a:lnSpc>
              <a:spcBef>
                <a:spcPts val="0"/>
              </a:spcBef>
              <a:buSzPts val="1900"/>
            </a:pPr>
            <a:r>
              <a:rPr lang="en-US" sz="1900" dirty="0"/>
              <a:t>✅ Keep your terraform state, modules and workflows</a:t>
            </a:r>
          </a:p>
          <a:p>
            <a:pPr marL="107950" indent="0">
              <a:lnSpc>
                <a:spcPct val="200000"/>
              </a:lnSpc>
              <a:spcBef>
                <a:spcPts val="0"/>
              </a:spcBef>
              <a:buSzPts val="1900"/>
            </a:pPr>
            <a:r>
              <a:rPr lang="en-US" sz="1900" dirty="0"/>
              <a:t>✅ Empower developers with code-first IaC</a:t>
            </a:r>
          </a:p>
          <a:p>
            <a:pPr marL="107950" indent="0">
              <a:lnSpc>
                <a:spcPct val="200000"/>
              </a:lnSpc>
              <a:spcBef>
                <a:spcPts val="0"/>
              </a:spcBef>
              <a:buSzPts val="1900"/>
            </a:pPr>
            <a:r>
              <a:rPr lang="en-US" sz="1900" dirty="0"/>
              <a:t>✅ Avoid the migration pain to other frameworks</a:t>
            </a:r>
          </a:p>
          <a:p>
            <a:pPr marL="107950" indent="0">
              <a:lnSpc>
                <a:spcPct val="200000"/>
              </a:lnSpc>
              <a:spcBef>
                <a:spcPts val="0"/>
              </a:spcBef>
              <a:buSzPts val="1900"/>
            </a:pPr>
            <a:r>
              <a:rPr lang="en-US" sz="1900" dirty="0"/>
              <a:t>✅ Standardize Architecture through reusable constructs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6">
          <a:extLst>
            <a:ext uri="{FF2B5EF4-FFF2-40B4-BE49-F238E27FC236}">
              <a16:creationId xmlns:a16="http://schemas.microsoft.com/office/drawing/2014/main" id="{30F5D158-B2B1-7029-4416-85B6A9C00C5A}"/>
            </a:ext>
          </a:extLst>
        </p:cNvPr>
        <p:cNvGrpSpPr/>
        <p:nvPr/>
      </p:nvGrpSpPr>
      <p:grpSpPr>
        <a:xfrm>
          <a:off x="0" y="0"/>
          <a:ext cx="0" cy="0"/>
          <a:chOff x="0" y="0"/>
          <a:chExt cx="0" cy="0"/>
        </a:xfrm>
      </p:grpSpPr>
      <p:sp>
        <p:nvSpPr>
          <p:cNvPr id="237" name="Google Shape;237;g370a1cd1218_1_1139">
            <a:extLst>
              <a:ext uri="{FF2B5EF4-FFF2-40B4-BE49-F238E27FC236}">
                <a16:creationId xmlns:a16="http://schemas.microsoft.com/office/drawing/2014/main" id="{C5D4AE1A-DD94-1948-83A7-33375641B37D}"/>
              </a:ext>
            </a:extLst>
          </p:cNvPr>
          <p:cNvSpPr txBox="1">
            <a:spLocks noGrp="1"/>
          </p:cNvSpPr>
          <p:nvPr>
            <p:ph type="title"/>
          </p:nvPr>
        </p:nvSpPr>
        <p:spPr>
          <a:xfrm>
            <a:off x="274319" y="1151467"/>
            <a:ext cx="8205300" cy="592800"/>
          </a:xfrm>
          <a:prstGeom prst="rect">
            <a:avLst/>
          </a:prstGeom>
          <a:noFill/>
          <a:ln>
            <a:noFill/>
          </a:ln>
        </p:spPr>
        <p:txBody>
          <a:bodyPr spcFirstLastPara="1" wrap="square" lIns="91425" tIns="45700" rIns="91425" bIns="45700" anchor="t" anchorCtr="0">
            <a:noAutofit/>
          </a:bodyPr>
          <a:lstStyle/>
          <a:p>
            <a:pPr>
              <a:buClr>
                <a:schemeClr val="lt1"/>
              </a:buClr>
              <a:buSzPts val="2400"/>
            </a:pPr>
            <a:r>
              <a:rPr lang="en-US" sz="2400" dirty="0">
                <a:solidFill>
                  <a:schemeClr val="lt1"/>
                </a:solidFill>
              </a:rPr>
              <a:t>If you want to know more about us!</a:t>
            </a:r>
          </a:p>
        </p:txBody>
      </p:sp>
      <p:pic>
        <p:nvPicPr>
          <p:cNvPr id="4" name="Picture 3" descr="A screenshot of a qr code&#10;&#10;AI-generated content may be incorrect.">
            <a:extLst>
              <a:ext uri="{FF2B5EF4-FFF2-40B4-BE49-F238E27FC236}">
                <a16:creationId xmlns:a16="http://schemas.microsoft.com/office/drawing/2014/main" id="{F1757270-96F2-34DB-851F-653F60416653}"/>
              </a:ext>
            </a:extLst>
          </p:cNvPr>
          <p:cNvPicPr>
            <a:picLocks noChangeAspect="1"/>
          </p:cNvPicPr>
          <p:nvPr/>
        </p:nvPicPr>
        <p:blipFill>
          <a:blip r:embed="rId3"/>
          <a:stretch>
            <a:fillRect/>
          </a:stretch>
        </p:blipFill>
        <p:spPr>
          <a:xfrm>
            <a:off x="591150" y="2012324"/>
            <a:ext cx="3615081" cy="2833352"/>
          </a:xfrm>
          <a:prstGeom prst="rect">
            <a:avLst/>
          </a:prstGeom>
        </p:spPr>
      </p:pic>
      <p:pic>
        <p:nvPicPr>
          <p:cNvPr id="6" name="Picture 5" descr="A qr code on a black background&#10;&#10;AI-generated content may be incorrect.">
            <a:extLst>
              <a:ext uri="{FF2B5EF4-FFF2-40B4-BE49-F238E27FC236}">
                <a16:creationId xmlns:a16="http://schemas.microsoft.com/office/drawing/2014/main" id="{1DA8C979-B707-2660-9AE1-3FBEC230B656}"/>
              </a:ext>
            </a:extLst>
          </p:cNvPr>
          <p:cNvPicPr>
            <a:picLocks noChangeAspect="1"/>
          </p:cNvPicPr>
          <p:nvPr/>
        </p:nvPicPr>
        <p:blipFill>
          <a:blip r:embed="rId4"/>
          <a:stretch>
            <a:fillRect/>
          </a:stretch>
        </p:blipFill>
        <p:spPr>
          <a:xfrm>
            <a:off x="4860855" y="2012323"/>
            <a:ext cx="3615975" cy="2841403"/>
          </a:xfrm>
          <a:prstGeom prst="rect">
            <a:avLst/>
          </a:prstGeom>
        </p:spPr>
      </p:pic>
    </p:spTree>
    <p:extLst>
      <p:ext uri="{BB962C8B-B14F-4D97-AF65-F5344CB8AC3E}">
        <p14:creationId xmlns:p14="http://schemas.microsoft.com/office/powerpoint/2010/main" val="4236629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9A5849-6459-D6A5-BF79-E180E5C5B8F9}"/>
              </a:ext>
            </a:extLst>
          </p:cNvPr>
          <p:cNvPicPr>
            <a:picLocks noChangeAspect="1"/>
          </p:cNvPicPr>
          <p:nvPr/>
        </p:nvPicPr>
        <p:blipFill>
          <a:blip r:embed="rId2"/>
          <a:srcRect b="19"/>
          <a:stretch>
            <a:fillRect/>
          </a:stretch>
        </p:blipFill>
        <p:spPr>
          <a:xfrm>
            <a:off x="15" y="961"/>
            <a:ext cx="9143985" cy="5142539"/>
          </a:xfrm>
          <a:prstGeom prst="rect">
            <a:avLst/>
          </a:prstGeom>
        </p:spPr>
      </p:pic>
    </p:spTree>
    <p:extLst>
      <p:ext uri="{BB962C8B-B14F-4D97-AF65-F5344CB8AC3E}">
        <p14:creationId xmlns:p14="http://schemas.microsoft.com/office/powerpoint/2010/main" val="2499528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370a1cd1218_0_831"/>
          <p:cNvSpPr txBox="1">
            <a:spLocks noGrp="1"/>
          </p:cNvSpPr>
          <p:nvPr>
            <p:ph type="title"/>
          </p:nvPr>
        </p:nvSpPr>
        <p:spPr>
          <a:xfrm>
            <a:off x="274319" y="1151467"/>
            <a:ext cx="8205300" cy="59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2400" dirty="0">
                <a:solidFill>
                  <a:schemeClr val="lt1"/>
                </a:solidFill>
              </a:rPr>
              <a:t>Do the Workshop!</a:t>
            </a:r>
            <a:endParaRPr dirty="0"/>
          </a:p>
        </p:txBody>
      </p:sp>
      <p:sp>
        <p:nvSpPr>
          <p:cNvPr id="245" name="Google Shape;245;g370a1cd1218_0_831"/>
          <p:cNvSpPr txBox="1">
            <a:spLocks noGrp="1"/>
          </p:cNvSpPr>
          <p:nvPr>
            <p:ph type="body" idx="1"/>
          </p:nvPr>
        </p:nvSpPr>
        <p:spPr>
          <a:xfrm>
            <a:off x="274319" y="1744133"/>
            <a:ext cx="8624100" cy="326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300" u="sng" dirty="0" err="1"/>
              <a:t>aws-workshop.terraconstructs.dev</a:t>
            </a:r>
            <a:endParaRPr sz="2300" u="sng" dirty="0"/>
          </a:p>
        </p:txBody>
      </p:sp>
      <p:pic>
        <p:nvPicPr>
          <p:cNvPr id="3" name="Picture 2">
            <a:extLst>
              <a:ext uri="{FF2B5EF4-FFF2-40B4-BE49-F238E27FC236}">
                <a16:creationId xmlns:a16="http://schemas.microsoft.com/office/drawing/2014/main" id="{F209D512-0467-0B12-43F9-44F512204698}"/>
              </a:ext>
            </a:extLst>
          </p:cNvPr>
          <p:cNvPicPr>
            <a:picLocks noChangeAspect="1"/>
          </p:cNvPicPr>
          <p:nvPr/>
        </p:nvPicPr>
        <p:blipFill>
          <a:blip r:embed="rId3"/>
          <a:stretch>
            <a:fillRect/>
          </a:stretch>
        </p:blipFill>
        <p:spPr>
          <a:xfrm>
            <a:off x="5522223" y="1899535"/>
            <a:ext cx="2957396" cy="29573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EE759CB9-C998-C0B6-2E5F-9D148FFC0F3E}"/>
            </a:ext>
          </a:extLst>
        </p:cNvPr>
        <p:cNvGrpSpPr/>
        <p:nvPr/>
      </p:nvGrpSpPr>
      <p:grpSpPr>
        <a:xfrm>
          <a:off x="0" y="0"/>
          <a:ext cx="0" cy="0"/>
          <a:chOff x="0" y="0"/>
          <a:chExt cx="0" cy="0"/>
        </a:xfrm>
      </p:grpSpPr>
      <p:pic>
        <p:nvPicPr>
          <p:cNvPr id="3" name="Picture 2" descr="A cartoon bird wearing a hat&#10;&#10;AI-generated content may be incorrect.">
            <a:extLst>
              <a:ext uri="{FF2B5EF4-FFF2-40B4-BE49-F238E27FC236}">
                <a16:creationId xmlns:a16="http://schemas.microsoft.com/office/drawing/2014/main" id="{E1EB0199-0142-2C5C-8CAA-B00A03A42F8C}"/>
              </a:ext>
            </a:extLst>
          </p:cNvPr>
          <p:cNvPicPr>
            <a:picLocks noChangeAspect="1"/>
          </p:cNvPicPr>
          <p:nvPr/>
        </p:nvPicPr>
        <p:blipFill>
          <a:blip r:embed="rId3"/>
          <a:stretch>
            <a:fillRect/>
          </a:stretch>
        </p:blipFill>
        <p:spPr>
          <a:xfrm>
            <a:off x="0" y="3781760"/>
            <a:ext cx="1404696" cy="1404696"/>
          </a:xfrm>
          <a:prstGeom prst="rect">
            <a:avLst/>
          </a:prstGeom>
        </p:spPr>
      </p:pic>
      <p:sp>
        <p:nvSpPr>
          <p:cNvPr id="82" name="Google Shape;82;p2">
            <a:extLst>
              <a:ext uri="{FF2B5EF4-FFF2-40B4-BE49-F238E27FC236}">
                <a16:creationId xmlns:a16="http://schemas.microsoft.com/office/drawing/2014/main" id="{A164C103-ACE8-7510-C628-02570C6BCB35}"/>
              </a:ext>
            </a:extLst>
          </p:cNvPr>
          <p:cNvSpPr txBox="1">
            <a:spLocks noGrp="1"/>
          </p:cNvSpPr>
          <p:nvPr>
            <p:ph type="body" idx="1"/>
          </p:nvPr>
        </p:nvSpPr>
        <p:spPr>
          <a:xfrm>
            <a:off x="416799" y="1226126"/>
            <a:ext cx="8540745" cy="555425"/>
          </a:xfrm>
          <a:prstGeom prst="rect">
            <a:avLst/>
          </a:prstGeom>
          <a:noFill/>
          <a:ln>
            <a:noFill/>
          </a:ln>
        </p:spPr>
        <p:txBody>
          <a:bodyPr spcFirstLastPara="1" wrap="square" lIns="91425" tIns="45700" rIns="91425" bIns="45700" anchor="b" anchorCtr="0">
            <a:noAutofit/>
          </a:bodyPr>
          <a:lstStyle/>
          <a:p>
            <a:pPr marL="0" indent="0">
              <a:spcBef>
                <a:spcPts val="0"/>
              </a:spcBef>
            </a:pPr>
            <a:r>
              <a:rPr lang="en-US" sz="2400" b="1" dirty="0"/>
              <a:t>Speaker profile</a:t>
            </a:r>
          </a:p>
        </p:txBody>
      </p:sp>
      <p:sp>
        <p:nvSpPr>
          <p:cNvPr id="83" name="Google Shape;83;p2">
            <a:extLst>
              <a:ext uri="{FF2B5EF4-FFF2-40B4-BE49-F238E27FC236}">
                <a16:creationId xmlns:a16="http://schemas.microsoft.com/office/drawing/2014/main" id="{469FDBEC-8A00-613F-6E05-319E433C1200}"/>
              </a:ext>
            </a:extLst>
          </p:cNvPr>
          <p:cNvSpPr txBox="1">
            <a:spLocks noGrp="1"/>
          </p:cNvSpPr>
          <p:nvPr>
            <p:ph type="body" idx="2"/>
          </p:nvPr>
        </p:nvSpPr>
        <p:spPr>
          <a:xfrm>
            <a:off x="829451" y="1778425"/>
            <a:ext cx="3626316" cy="2499722"/>
          </a:xfrm>
          <a:prstGeom prst="rect">
            <a:avLst/>
          </a:prstGeom>
          <a:noFill/>
          <a:ln>
            <a:noFill/>
          </a:ln>
        </p:spPr>
        <p:txBody>
          <a:bodyPr spcFirstLastPara="1" wrap="square" lIns="91425" tIns="45700" rIns="91425" bIns="45700" anchor="t" anchorCtr="0">
            <a:noAutofit/>
          </a:bodyPr>
          <a:lstStyle/>
          <a:p>
            <a:pPr marL="0" lvl="0" indent="0" algn="l">
              <a:lnSpc>
                <a:spcPct val="150000"/>
              </a:lnSpc>
              <a:spcBef>
                <a:spcPts val="0"/>
              </a:spcBef>
              <a:spcAft>
                <a:spcPts val="0"/>
              </a:spcAft>
              <a:buNone/>
            </a:pPr>
            <a:r>
              <a:rPr lang="en-US" sz="3200" dirty="0"/>
              <a:t>Vincent</a:t>
            </a:r>
            <a:endParaRPr lang="en-US" sz="3200" b="0" dirty="0">
              <a:solidFill>
                <a:srgbClr val="232F3D"/>
              </a:solidFill>
            </a:endParaRPr>
          </a:p>
          <a:p>
            <a:pPr marL="342900" indent="-342900">
              <a:spcBef>
                <a:spcPts val="0"/>
              </a:spcBef>
              <a:buFont typeface="Courier New,monospace"/>
              <a:buChar char="o"/>
            </a:pPr>
            <a:r>
              <a:rPr lang="en-US" sz="1600" dirty="0"/>
              <a:t>Cloud Platform Engineer</a:t>
            </a:r>
            <a:endParaRPr lang="en-US" sz="1600" b="0" dirty="0">
              <a:solidFill>
                <a:srgbClr val="232F3D"/>
              </a:solidFill>
            </a:endParaRPr>
          </a:p>
          <a:p>
            <a:pPr marL="342900" indent="-342900">
              <a:lnSpc>
                <a:spcPct val="150000"/>
              </a:lnSpc>
              <a:spcBef>
                <a:spcPts val="0"/>
              </a:spcBef>
              <a:buFont typeface="Courier New,monospace"/>
              <a:buChar char="o"/>
            </a:pPr>
            <a:r>
              <a:rPr lang="en-US" sz="1600" dirty="0"/>
              <a:t>Community Organizer</a:t>
            </a:r>
            <a:endParaRPr lang="en-US" sz="1600" b="0" dirty="0">
              <a:solidFill>
                <a:srgbClr val="232F3D"/>
              </a:solidFill>
            </a:endParaRPr>
          </a:p>
          <a:p>
            <a:pPr marL="800100" lvl="1" indent="-285750">
              <a:lnSpc>
                <a:spcPct val="150000"/>
              </a:lnSpc>
              <a:spcBef>
                <a:spcPts val="0"/>
              </a:spcBef>
              <a:buFont typeface="Courier New,monospace"/>
              <a:buChar char="o"/>
            </a:pPr>
            <a:r>
              <a:rPr lang="en-US" sz="1400" dirty="0"/>
              <a:t>Docker captain (2015 – 2017)</a:t>
            </a:r>
            <a:endParaRPr lang="en-US" sz="1400" dirty="0">
              <a:solidFill>
                <a:srgbClr val="232F3D"/>
              </a:solidFill>
            </a:endParaRPr>
          </a:p>
          <a:p>
            <a:pPr marL="800100" lvl="1" indent="-285750">
              <a:lnSpc>
                <a:spcPct val="150000"/>
              </a:lnSpc>
              <a:spcBef>
                <a:spcPts val="0"/>
              </a:spcBef>
              <a:buFont typeface="Courier New,monospace"/>
              <a:buChar char="o"/>
            </a:pPr>
            <a:r>
              <a:rPr lang="en-US" sz="1400" dirty="0"/>
              <a:t>k8s Singapore (2016 - 2019)</a:t>
            </a:r>
            <a:endParaRPr lang="en-US" sz="1400" dirty="0">
              <a:solidFill>
                <a:srgbClr val="232F3D"/>
              </a:solidFill>
            </a:endParaRPr>
          </a:p>
          <a:p>
            <a:pPr marL="800100" lvl="1" indent="-285750">
              <a:lnSpc>
                <a:spcPct val="150000"/>
              </a:lnSpc>
              <a:spcBef>
                <a:spcPts val="0"/>
              </a:spcBef>
              <a:buFont typeface="Courier New,monospace"/>
              <a:buChar char="o"/>
            </a:pPr>
            <a:r>
              <a:rPr lang="en-US" sz="1400" dirty="0"/>
              <a:t>CNCF HCMC (2022 – 2024)</a:t>
            </a:r>
            <a:endParaRPr lang="en-US" sz="1400" dirty="0">
              <a:solidFill>
                <a:srgbClr val="232F3D"/>
              </a:solidFill>
            </a:endParaRPr>
          </a:p>
          <a:p>
            <a:pPr marL="0" indent="0">
              <a:lnSpc>
                <a:spcPct val="150000"/>
              </a:lnSpc>
              <a:spcBef>
                <a:spcPts val="0"/>
              </a:spcBef>
            </a:pPr>
            <a:endParaRPr lang="en-US" sz="3200" dirty="0"/>
          </a:p>
        </p:txBody>
      </p:sp>
      <p:sp>
        <p:nvSpPr>
          <p:cNvPr id="2" name="Google Shape;83;p2">
            <a:extLst>
              <a:ext uri="{FF2B5EF4-FFF2-40B4-BE49-F238E27FC236}">
                <a16:creationId xmlns:a16="http://schemas.microsoft.com/office/drawing/2014/main" id="{3FCCBA62-B4B8-1075-C6A0-1F8DA3DE1B09}"/>
              </a:ext>
            </a:extLst>
          </p:cNvPr>
          <p:cNvSpPr txBox="1">
            <a:spLocks/>
          </p:cNvSpPr>
          <p:nvPr/>
        </p:nvSpPr>
        <p:spPr>
          <a:xfrm>
            <a:off x="5094200" y="1778425"/>
            <a:ext cx="3633001" cy="307122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200"/>
              </a:spcBef>
              <a:spcAft>
                <a:spcPts val="0"/>
              </a:spcAft>
              <a:buClr>
                <a:schemeClr val="lt1"/>
              </a:buClr>
              <a:buSzPts val="1000"/>
              <a:buFont typeface="Arial"/>
              <a:buNone/>
              <a:defRPr sz="1000" b="1"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nSpc>
                <a:spcPct val="150000"/>
              </a:lnSpc>
              <a:spcBef>
                <a:spcPts val="0"/>
              </a:spcBef>
            </a:pPr>
            <a:r>
              <a:rPr lang="en-US" sz="3200" dirty="0"/>
              <a:t>Zack</a:t>
            </a:r>
            <a:endParaRPr lang="en-US" dirty="0"/>
          </a:p>
          <a:p>
            <a:pPr marL="342900" indent="-342900">
              <a:lnSpc>
                <a:spcPct val="150000"/>
              </a:lnSpc>
              <a:spcBef>
                <a:spcPts val="0"/>
              </a:spcBef>
              <a:buFont typeface="Courier New" panose="02070309020205020404" pitchFamily="49" charset="0"/>
              <a:buChar char="o"/>
            </a:pPr>
            <a:r>
              <a:rPr lang="en-US" sz="1600" dirty="0"/>
              <a:t>Cloud Platform Engineer</a:t>
            </a:r>
          </a:p>
          <a:p>
            <a:pPr marL="800100" lvl="1" indent="-342900">
              <a:lnSpc>
                <a:spcPct val="150000"/>
              </a:lnSpc>
              <a:spcBef>
                <a:spcPts val="0"/>
              </a:spcBef>
              <a:buFont typeface="Courier New" panose="02070309020205020404" pitchFamily="49" charset="0"/>
              <a:buChar char="o"/>
            </a:pPr>
            <a:r>
              <a:rPr lang="en-US" sz="1400" b="0" dirty="0"/>
              <a:t>Build secure, scalable AWS platforms with </a:t>
            </a:r>
            <a:r>
              <a:rPr lang="en-US" sz="1400" b="0" dirty="0" err="1"/>
              <a:t>IaC</a:t>
            </a:r>
            <a:endParaRPr lang="en-US" sz="1400" b="0" dirty="0"/>
          </a:p>
          <a:p>
            <a:pPr marL="800100" lvl="1">
              <a:lnSpc>
                <a:spcPct val="150000"/>
              </a:lnSpc>
              <a:spcBef>
                <a:spcPts val="0"/>
              </a:spcBef>
              <a:buFont typeface="Courier New" panose="02070309020205020404" pitchFamily="49" charset="0"/>
              <a:buChar char="o"/>
            </a:pPr>
            <a:r>
              <a:rPr lang="en-US" sz="1400" dirty="0"/>
              <a:t>Owns cloud governance, cost control &amp; guardrails</a:t>
            </a:r>
          </a:p>
        </p:txBody>
      </p:sp>
    </p:spTree>
    <p:extLst>
      <p:ext uri="{BB962C8B-B14F-4D97-AF65-F5344CB8AC3E}">
        <p14:creationId xmlns:p14="http://schemas.microsoft.com/office/powerpoint/2010/main" val="24973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01A47727-D671-5B97-F3EA-724DA31989FC}"/>
            </a:ext>
          </a:extLst>
        </p:cNvPr>
        <p:cNvGrpSpPr/>
        <p:nvPr/>
      </p:nvGrpSpPr>
      <p:grpSpPr>
        <a:xfrm>
          <a:off x="0" y="0"/>
          <a:ext cx="0" cy="0"/>
          <a:chOff x="0" y="0"/>
          <a:chExt cx="0" cy="0"/>
        </a:xfrm>
      </p:grpSpPr>
      <p:sp>
        <p:nvSpPr>
          <p:cNvPr id="134" name="Google Shape;134;g370a1cd1218_1_1610">
            <a:extLst>
              <a:ext uri="{FF2B5EF4-FFF2-40B4-BE49-F238E27FC236}">
                <a16:creationId xmlns:a16="http://schemas.microsoft.com/office/drawing/2014/main" id="{88B96257-BE2A-93FE-9D23-9640DD91F930}"/>
              </a:ext>
            </a:extLst>
          </p:cNvPr>
          <p:cNvSpPr txBox="1">
            <a:spLocks noGrp="1"/>
          </p:cNvSpPr>
          <p:nvPr>
            <p:ph type="title"/>
          </p:nvPr>
        </p:nvSpPr>
        <p:spPr>
          <a:xfrm>
            <a:off x="274319" y="1151467"/>
            <a:ext cx="8205300" cy="592800"/>
          </a:xfrm>
          <a:prstGeom prst="rect">
            <a:avLst/>
          </a:prstGeom>
          <a:noFill/>
          <a:ln>
            <a:noFill/>
          </a:ln>
        </p:spPr>
        <p:txBody>
          <a:bodyPr spcFirstLastPara="1" wrap="square" lIns="91425" tIns="45700" rIns="91425" bIns="45700" anchor="t" anchorCtr="0">
            <a:noAutofit/>
          </a:bodyPr>
          <a:lstStyle/>
          <a:p>
            <a:r>
              <a:rPr lang="en-US" sz="2400" dirty="0">
                <a:solidFill>
                  <a:schemeClr val="lt1"/>
                </a:solidFill>
              </a:rPr>
              <a:t>Who is Handshakes?</a:t>
            </a:r>
            <a:endParaRPr lang="en-US" dirty="0">
              <a:solidFill>
                <a:schemeClr val="lt1"/>
              </a:solidFill>
            </a:endParaRPr>
          </a:p>
        </p:txBody>
      </p:sp>
      <p:sp>
        <p:nvSpPr>
          <p:cNvPr id="3" name="Google Shape;140;g370a1cd1218_0_765">
            <a:extLst>
              <a:ext uri="{FF2B5EF4-FFF2-40B4-BE49-F238E27FC236}">
                <a16:creationId xmlns:a16="http://schemas.microsoft.com/office/drawing/2014/main" id="{1C93C4C3-1B9B-529E-8228-3AC4E71CE2DB}"/>
              </a:ext>
            </a:extLst>
          </p:cNvPr>
          <p:cNvSpPr txBox="1">
            <a:spLocks noGrp="1"/>
          </p:cNvSpPr>
          <p:nvPr>
            <p:ph type="body" idx="1"/>
          </p:nvPr>
        </p:nvSpPr>
        <p:spPr>
          <a:xfrm>
            <a:off x="274319" y="1744133"/>
            <a:ext cx="8624100" cy="3268200"/>
          </a:xfrm>
          <a:prstGeom prst="rect">
            <a:avLst/>
          </a:prstGeom>
          <a:noFill/>
          <a:ln>
            <a:noFill/>
          </a:ln>
        </p:spPr>
        <p:txBody>
          <a:bodyPr spcFirstLastPara="1" wrap="square" lIns="91425" tIns="45700" rIns="91425" bIns="45700" anchor="t" anchorCtr="0">
            <a:noAutofit/>
          </a:bodyPr>
          <a:lstStyle/>
          <a:p>
            <a:pPr marL="571500" indent="-342900">
              <a:buFontTx/>
              <a:buChar char="-"/>
            </a:pPr>
            <a:r>
              <a:rPr lang="en-US" dirty="0"/>
              <a:t>Sensitive 3rd party data, strict compliance requirements</a:t>
            </a:r>
          </a:p>
          <a:p>
            <a:pPr marL="571500" indent="-342900">
              <a:buFontTx/>
              <a:buChar char="-"/>
            </a:pPr>
            <a:r>
              <a:rPr lang="en-US" dirty="0"/>
              <a:t>Team of 70+ Software engineers, 2 Platform engineers</a:t>
            </a:r>
          </a:p>
          <a:p>
            <a:pPr marL="342900" indent="-342900">
              <a:lnSpc>
                <a:spcPct val="150000"/>
              </a:lnSpc>
              <a:buChar char="•"/>
            </a:pPr>
            <a:endParaRPr lang="en-US" b="1" dirty="0"/>
          </a:p>
          <a:p>
            <a:pPr marL="0" indent="0">
              <a:spcBef>
                <a:spcPts val="0"/>
              </a:spcBef>
            </a:pPr>
            <a:endParaRPr lang="en-US" b="1" dirty="0"/>
          </a:p>
        </p:txBody>
      </p:sp>
      <p:pic>
        <p:nvPicPr>
          <p:cNvPr id="4" name="Picture 3" descr="A white letter on a black background&#10;&#10;AI-generated content may be incorrect.">
            <a:extLst>
              <a:ext uri="{FF2B5EF4-FFF2-40B4-BE49-F238E27FC236}">
                <a16:creationId xmlns:a16="http://schemas.microsoft.com/office/drawing/2014/main" id="{D7F0207C-52FD-FD10-BE14-F2B37886555D}"/>
              </a:ext>
            </a:extLst>
          </p:cNvPr>
          <p:cNvPicPr>
            <a:picLocks noChangeAspect="1"/>
          </p:cNvPicPr>
          <p:nvPr/>
        </p:nvPicPr>
        <p:blipFill>
          <a:blip r:embed="rId3"/>
          <a:stretch>
            <a:fillRect/>
          </a:stretch>
        </p:blipFill>
        <p:spPr>
          <a:xfrm>
            <a:off x="2117979" y="3239498"/>
            <a:ext cx="6223793" cy="688266"/>
          </a:xfrm>
          <a:prstGeom prst="rect">
            <a:avLst/>
          </a:prstGeom>
        </p:spPr>
      </p:pic>
    </p:spTree>
    <p:extLst>
      <p:ext uri="{BB962C8B-B14F-4D97-AF65-F5344CB8AC3E}">
        <p14:creationId xmlns:p14="http://schemas.microsoft.com/office/powerpoint/2010/main" val="1792406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A4E6B1BA-6C07-0E17-B4D5-4BE5622CB153}"/>
            </a:ext>
          </a:extLst>
        </p:cNvPr>
        <p:cNvGrpSpPr/>
        <p:nvPr/>
      </p:nvGrpSpPr>
      <p:grpSpPr>
        <a:xfrm>
          <a:off x="0" y="0"/>
          <a:ext cx="0" cy="0"/>
          <a:chOff x="0" y="0"/>
          <a:chExt cx="0" cy="0"/>
        </a:xfrm>
      </p:grpSpPr>
      <p:pic>
        <p:nvPicPr>
          <p:cNvPr id="32" name="Picture 31" descr="Close-up of a server network panel with lights and cables">
            <a:extLst>
              <a:ext uri="{FF2B5EF4-FFF2-40B4-BE49-F238E27FC236}">
                <a16:creationId xmlns:a16="http://schemas.microsoft.com/office/drawing/2014/main" id="{B2FD53E3-A4A7-F00C-DC94-1F1DA3183E0C}"/>
              </a:ext>
            </a:extLst>
          </p:cNvPr>
          <p:cNvPicPr>
            <a:picLocks noChangeAspect="1"/>
          </p:cNvPicPr>
          <p:nvPr/>
        </p:nvPicPr>
        <p:blipFill>
          <a:blip r:embed="rId3">
            <a:alphaModFix amt="66000"/>
          </a:blip>
          <a:srcRect t="31466" b="64979"/>
          <a:stretch>
            <a:fillRect/>
          </a:stretch>
        </p:blipFill>
        <p:spPr>
          <a:xfrm>
            <a:off x="455774" y="2742093"/>
            <a:ext cx="7722792" cy="182877"/>
          </a:xfrm>
          <a:prstGeom prst="rect">
            <a:avLst/>
          </a:prstGeom>
          <a:effectLst/>
        </p:spPr>
      </p:pic>
      <p:sp>
        <p:nvSpPr>
          <p:cNvPr id="33" name="TextBox 32">
            <a:hlinkClick r:id="rId4"/>
            <a:extLst>
              <a:ext uri="{FF2B5EF4-FFF2-40B4-BE49-F238E27FC236}">
                <a16:creationId xmlns:a16="http://schemas.microsoft.com/office/drawing/2014/main" id="{D8806577-0C06-7945-774B-7D377DEC497B}"/>
              </a:ext>
            </a:extLst>
          </p:cNvPr>
          <p:cNvSpPr txBox="1"/>
          <p:nvPr/>
        </p:nvSpPr>
        <p:spPr>
          <a:xfrm>
            <a:off x="6394182" y="4766068"/>
            <a:ext cx="2552109" cy="230832"/>
          </a:xfrm>
          <a:prstGeom prst="rect">
            <a:avLst/>
          </a:prstGeom>
          <a:noFill/>
        </p:spPr>
        <p:txBody>
          <a:bodyPr wrap="square" rtlCol="0">
            <a:spAutoFit/>
          </a:bodyPr>
          <a:lstStyle/>
          <a:p>
            <a:pPr algn="r"/>
            <a:r>
              <a:rPr lang="en-US" sz="900" dirty="0">
                <a:solidFill>
                  <a:schemeClr val="bg1"/>
                </a:solidFill>
                <a:hlinkClick r:id="rId4">
                  <a:extLst>
                    <a:ext uri="{A12FA001-AC4F-418D-AE19-62706E023703}">
                      <ahyp:hlinkClr xmlns:ahyp="http://schemas.microsoft.com/office/drawing/2018/hyperlinkcolor" val="tx"/>
                    </a:ext>
                  </a:extLst>
                </a:hlinkClick>
              </a:rPr>
              <a:t>Infrastructure as Code, Third Edition, Ch03</a:t>
            </a:r>
            <a:endParaRPr lang="en-US" sz="900" dirty="0">
              <a:solidFill>
                <a:schemeClr val="bg1"/>
              </a:solidFill>
            </a:endParaRPr>
          </a:p>
        </p:txBody>
      </p:sp>
      <p:sp>
        <p:nvSpPr>
          <p:cNvPr id="34" name="TextBox 33">
            <a:extLst>
              <a:ext uri="{FF2B5EF4-FFF2-40B4-BE49-F238E27FC236}">
                <a16:creationId xmlns:a16="http://schemas.microsoft.com/office/drawing/2014/main" id="{C4413D76-75D0-0C99-CBE2-4E269B74513B}"/>
              </a:ext>
            </a:extLst>
          </p:cNvPr>
          <p:cNvSpPr txBox="1"/>
          <p:nvPr/>
        </p:nvSpPr>
        <p:spPr>
          <a:xfrm>
            <a:off x="9417" y="1443642"/>
            <a:ext cx="1794081" cy="307777"/>
          </a:xfrm>
          <a:prstGeom prst="rect">
            <a:avLst/>
          </a:prstGeom>
          <a:noFill/>
        </p:spPr>
        <p:txBody>
          <a:bodyPr wrap="none" rtlCol="0">
            <a:spAutoFit/>
          </a:bodyPr>
          <a:lstStyle/>
          <a:p>
            <a:pPr algn="ctr"/>
            <a:r>
              <a:rPr lang="en-US" dirty="0">
                <a:solidFill>
                  <a:schemeClr val="bg1"/>
                </a:solidFill>
              </a:rPr>
              <a:t>Iron Age (pre-2010)</a:t>
            </a:r>
          </a:p>
        </p:txBody>
      </p:sp>
      <p:cxnSp>
        <p:nvCxnSpPr>
          <p:cNvPr id="35" name="Straight Connector 34">
            <a:extLst>
              <a:ext uri="{FF2B5EF4-FFF2-40B4-BE49-F238E27FC236}">
                <a16:creationId xmlns:a16="http://schemas.microsoft.com/office/drawing/2014/main" id="{B670AD64-C3BE-DC92-F39E-D3E1C59A6371}"/>
              </a:ext>
            </a:extLst>
          </p:cNvPr>
          <p:cNvCxnSpPr>
            <a:cxnSpLocks/>
            <a:endCxn id="46" idx="4"/>
          </p:cNvCxnSpPr>
          <p:nvPr/>
        </p:nvCxnSpPr>
        <p:spPr>
          <a:xfrm flipH="1" flipV="1">
            <a:off x="906457" y="1873534"/>
            <a:ext cx="1" cy="10514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5F58513-B3D8-3D76-CE6C-FDEA5BF5E8CE}"/>
              </a:ext>
            </a:extLst>
          </p:cNvPr>
          <p:cNvSpPr txBox="1"/>
          <p:nvPr/>
        </p:nvSpPr>
        <p:spPr>
          <a:xfrm>
            <a:off x="1772088" y="3915642"/>
            <a:ext cx="2227077" cy="307777"/>
          </a:xfrm>
          <a:prstGeom prst="rect">
            <a:avLst/>
          </a:prstGeom>
          <a:noFill/>
        </p:spPr>
        <p:txBody>
          <a:bodyPr wrap="square" rtlCol="0">
            <a:spAutoFit/>
          </a:bodyPr>
          <a:lstStyle/>
          <a:p>
            <a:pPr algn="ctr"/>
            <a:r>
              <a:rPr lang="en-US" dirty="0">
                <a:solidFill>
                  <a:schemeClr val="bg1"/>
                </a:solidFill>
              </a:rPr>
              <a:t>Shadow Age (2010-2016)</a:t>
            </a:r>
          </a:p>
        </p:txBody>
      </p:sp>
      <p:cxnSp>
        <p:nvCxnSpPr>
          <p:cNvPr id="37" name="Straight Connector 36">
            <a:extLst>
              <a:ext uri="{FF2B5EF4-FFF2-40B4-BE49-F238E27FC236}">
                <a16:creationId xmlns:a16="http://schemas.microsoft.com/office/drawing/2014/main" id="{9F4B095E-45A9-5C15-7651-8EC17A8BAF89}"/>
              </a:ext>
            </a:extLst>
          </p:cNvPr>
          <p:cNvCxnSpPr>
            <a:cxnSpLocks/>
            <a:endCxn id="47" idx="0"/>
          </p:cNvCxnSpPr>
          <p:nvPr/>
        </p:nvCxnSpPr>
        <p:spPr>
          <a:xfrm flipH="1">
            <a:off x="2885626" y="2742091"/>
            <a:ext cx="1" cy="11072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3C5C21D-6427-2697-600E-3FDF620DF128}"/>
              </a:ext>
            </a:extLst>
          </p:cNvPr>
          <p:cNvSpPr txBox="1"/>
          <p:nvPr/>
        </p:nvSpPr>
        <p:spPr>
          <a:xfrm>
            <a:off x="3588741" y="1450865"/>
            <a:ext cx="2552109" cy="307777"/>
          </a:xfrm>
          <a:prstGeom prst="rect">
            <a:avLst/>
          </a:prstGeom>
          <a:noFill/>
        </p:spPr>
        <p:txBody>
          <a:bodyPr wrap="square" rtlCol="0">
            <a:spAutoFit/>
          </a:bodyPr>
          <a:lstStyle/>
          <a:p>
            <a:pPr algn="ctr"/>
            <a:r>
              <a:rPr lang="en-US" dirty="0">
                <a:solidFill>
                  <a:schemeClr val="bg1"/>
                </a:solidFill>
              </a:rPr>
              <a:t>Age of Sprawl (2016-2023)</a:t>
            </a:r>
          </a:p>
        </p:txBody>
      </p:sp>
      <p:cxnSp>
        <p:nvCxnSpPr>
          <p:cNvPr id="39" name="Straight Connector 38">
            <a:extLst>
              <a:ext uri="{FF2B5EF4-FFF2-40B4-BE49-F238E27FC236}">
                <a16:creationId xmlns:a16="http://schemas.microsoft.com/office/drawing/2014/main" id="{D54247B5-7D6A-BA52-9541-28B23140E9C7}"/>
              </a:ext>
            </a:extLst>
          </p:cNvPr>
          <p:cNvCxnSpPr>
            <a:cxnSpLocks/>
            <a:stCxn id="48" idx="4"/>
          </p:cNvCxnSpPr>
          <p:nvPr/>
        </p:nvCxnSpPr>
        <p:spPr>
          <a:xfrm>
            <a:off x="4864794" y="1872942"/>
            <a:ext cx="1" cy="10876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64A7062-09C3-C6AF-F2CC-D77AED8777A9}"/>
              </a:ext>
            </a:extLst>
          </p:cNvPr>
          <p:cNvSpPr txBox="1"/>
          <p:nvPr/>
        </p:nvSpPr>
        <p:spPr>
          <a:xfrm>
            <a:off x="5345680" y="3915642"/>
            <a:ext cx="2996568" cy="307777"/>
          </a:xfrm>
          <a:prstGeom prst="rect">
            <a:avLst/>
          </a:prstGeom>
          <a:noFill/>
        </p:spPr>
        <p:txBody>
          <a:bodyPr wrap="square" rtlCol="0">
            <a:spAutoFit/>
          </a:bodyPr>
          <a:lstStyle/>
          <a:p>
            <a:pPr algn="ctr"/>
            <a:r>
              <a:rPr lang="en-US" dirty="0">
                <a:solidFill>
                  <a:schemeClr val="bg1"/>
                </a:solidFill>
              </a:rPr>
              <a:t>Sustainable Growth (2022-present)</a:t>
            </a:r>
          </a:p>
        </p:txBody>
      </p:sp>
      <p:cxnSp>
        <p:nvCxnSpPr>
          <p:cNvPr id="41" name="Straight Connector 40">
            <a:extLst>
              <a:ext uri="{FF2B5EF4-FFF2-40B4-BE49-F238E27FC236}">
                <a16:creationId xmlns:a16="http://schemas.microsoft.com/office/drawing/2014/main" id="{FCDAC8A4-713D-1D01-6258-BB1092B4ABA7}"/>
              </a:ext>
            </a:extLst>
          </p:cNvPr>
          <p:cNvCxnSpPr>
            <a:cxnSpLocks/>
            <a:endCxn id="49" idx="0"/>
          </p:cNvCxnSpPr>
          <p:nvPr/>
        </p:nvCxnSpPr>
        <p:spPr>
          <a:xfrm flipH="1">
            <a:off x="6843963" y="2742091"/>
            <a:ext cx="1" cy="11050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0EE4EE1-495D-592B-1DC0-BC127B0B6FB8}"/>
              </a:ext>
            </a:extLst>
          </p:cNvPr>
          <p:cNvSpPr txBox="1"/>
          <p:nvPr/>
        </p:nvSpPr>
        <p:spPr>
          <a:xfrm>
            <a:off x="912485" y="1837288"/>
            <a:ext cx="2980524" cy="784830"/>
          </a:xfrm>
          <a:prstGeom prst="rect">
            <a:avLst/>
          </a:prstGeom>
          <a:noFill/>
        </p:spPr>
        <p:txBody>
          <a:bodyPr wrap="square" rtlCol="0">
            <a:spAutoFit/>
          </a:bodyPr>
          <a:lstStyle/>
          <a:p>
            <a:r>
              <a:rPr lang="en-SG" sz="900" b="1" dirty="0">
                <a:solidFill>
                  <a:schemeClr val="bg1"/>
                </a:solidFill>
              </a:rPr>
              <a:t>Manual everything.</a:t>
            </a:r>
            <a:r>
              <a:rPr lang="en-SG" sz="900" dirty="0">
                <a:solidFill>
                  <a:schemeClr val="bg1"/>
                </a:solidFill>
              </a:rPr>
              <a:t> </a:t>
            </a:r>
            <a:br>
              <a:rPr lang="en-SG" sz="900" dirty="0">
                <a:solidFill>
                  <a:schemeClr val="bg1"/>
                </a:solidFill>
              </a:rPr>
            </a:br>
            <a:r>
              <a:rPr lang="en-SG" sz="900" dirty="0">
                <a:solidFill>
                  <a:schemeClr val="bg1"/>
                </a:solidFill>
              </a:rPr>
              <a:t>Changes took weeks to plan and execute. </a:t>
            </a:r>
            <a:r>
              <a:rPr lang="en-SG" sz="900" u="sng" dirty="0">
                <a:solidFill>
                  <a:schemeClr val="bg1"/>
                </a:solidFill>
              </a:rPr>
              <a:t>Failure to anticipate needs was considered poor planning</a:t>
            </a:r>
            <a:r>
              <a:rPr lang="en-SG" sz="900" dirty="0">
                <a:solidFill>
                  <a:schemeClr val="bg1"/>
                </a:solidFill>
              </a:rPr>
              <a:t>. Heavy processes slowed changes to manage risk.</a:t>
            </a:r>
          </a:p>
          <a:p>
            <a:endParaRPr lang="en-US" sz="900" dirty="0">
              <a:solidFill>
                <a:schemeClr val="bg1"/>
              </a:solidFill>
            </a:endParaRPr>
          </a:p>
        </p:txBody>
      </p:sp>
      <p:sp>
        <p:nvSpPr>
          <p:cNvPr id="43" name="TextBox 42">
            <a:extLst>
              <a:ext uri="{FF2B5EF4-FFF2-40B4-BE49-F238E27FC236}">
                <a16:creationId xmlns:a16="http://schemas.microsoft.com/office/drawing/2014/main" id="{CC06CB7C-EC05-369A-3F23-DC3E998F64C3}"/>
              </a:ext>
            </a:extLst>
          </p:cNvPr>
          <p:cNvSpPr txBox="1"/>
          <p:nvPr/>
        </p:nvSpPr>
        <p:spPr>
          <a:xfrm>
            <a:off x="2873856" y="3130813"/>
            <a:ext cx="2980524" cy="646331"/>
          </a:xfrm>
          <a:prstGeom prst="rect">
            <a:avLst/>
          </a:prstGeom>
          <a:noFill/>
        </p:spPr>
        <p:txBody>
          <a:bodyPr wrap="square" rtlCol="0">
            <a:spAutoFit/>
          </a:bodyPr>
          <a:lstStyle/>
          <a:p>
            <a:r>
              <a:rPr lang="en-SG" sz="900" b="1" dirty="0">
                <a:solidFill>
                  <a:schemeClr val="bg1"/>
                </a:solidFill>
              </a:rPr>
              <a:t>"Move fast and break things."</a:t>
            </a:r>
            <a:r>
              <a:rPr lang="en-SG" sz="900" dirty="0">
                <a:solidFill>
                  <a:schemeClr val="bg1"/>
                </a:solidFill>
              </a:rPr>
              <a:t> </a:t>
            </a:r>
            <a:br>
              <a:rPr lang="en-SG" sz="900" dirty="0">
                <a:solidFill>
                  <a:schemeClr val="bg1"/>
                </a:solidFill>
              </a:rPr>
            </a:br>
            <a:r>
              <a:rPr lang="en-SG" sz="900" dirty="0">
                <a:solidFill>
                  <a:schemeClr val="bg1"/>
                </a:solidFill>
              </a:rPr>
              <a:t>Cloud accelerated change velocity. Used primarily by startups or teams operating outside traditional constraints.</a:t>
            </a:r>
            <a:endParaRPr lang="en-US" sz="900" dirty="0">
              <a:solidFill>
                <a:schemeClr val="bg1"/>
              </a:solidFill>
            </a:endParaRPr>
          </a:p>
        </p:txBody>
      </p:sp>
      <p:sp>
        <p:nvSpPr>
          <p:cNvPr id="44" name="TextBox 43">
            <a:extLst>
              <a:ext uri="{FF2B5EF4-FFF2-40B4-BE49-F238E27FC236}">
                <a16:creationId xmlns:a16="http://schemas.microsoft.com/office/drawing/2014/main" id="{E4ED4444-D0C7-E115-FB32-8B48A443DB2E}"/>
              </a:ext>
            </a:extLst>
          </p:cNvPr>
          <p:cNvSpPr txBox="1"/>
          <p:nvPr/>
        </p:nvSpPr>
        <p:spPr>
          <a:xfrm>
            <a:off x="4870822" y="1841536"/>
            <a:ext cx="2980524" cy="784830"/>
          </a:xfrm>
          <a:prstGeom prst="rect">
            <a:avLst/>
          </a:prstGeom>
          <a:noFill/>
        </p:spPr>
        <p:txBody>
          <a:bodyPr wrap="square" rtlCol="0">
            <a:spAutoFit/>
          </a:bodyPr>
          <a:lstStyle/>
          <a:p>
            <a:r>
              <a:rPr lang="en-SG" sz="900" b="1" dirty="0">
                <a:solidFill>
                  <a:schemeClr val="bg1"/>
                </a:solidFill>
              </a:rPr>
              <a:t>Mainstream adoption.</a:t>
            </a:r>
            <a:r>
              <a:rPr lang="en-SG" sz="900" dirty="0">
                <a:solidFill>
                  <a:schemeClr val="bg1"/>
                </a:solidFill>
              </a:rPr>
              <a:t> </a:t>
            </a:r>
            <a:br>
              <a:rPr lang="en-SG" sz="900" dirty="0">
                <a:solidFill>
                  <a:schemeClr val="bg1"/>
                </a:solidFill>
              </a:rPr>
            </a:br>
            <a:r>
              <a:rPr lang="en-SG" sz="900" dirty="0">
                <a:solidFill>
                  <a:schemeClr val="bg1"/>
                </a:solidFill>
              </a:rPr>
              <a:t>Digital disruption forced traditional industries to adapt or fail. Agile and DevOps became organizational imperatives, accelerated by COVID-19.</a:t>
            </a:r>
          </a:p>
          <a:p>
            <a:endParaRPr lang="en-US" sz="900" dirty="0">
              <a:solidFill>
                <a:schemeClr val="bg1"/>
              </a:solidFill>
              <a:latin typeface="+mn-lt"/>
              <a:ea typeface="+mn-ea"/>
              <a:cs typeface="+mn-cs"/>
            </a:endParaRPr>
          </a:p>
        </p:txBody>
      </p:sp>
      <p:sp>
        <p:nvSpPr>
          <p:cNvPr id="45" name="TextBox 44">
            <a:extLst>
              <a:ext uri="{FF2B5EF4-FFF2-40B4-BE49-F238E27FC236}">
                <a16:creationId xmlns:a16="http://schemas.microsoft.com/office/drawing/2014/main" id="{F2FD2CAD-E9A7-05A8-FFDB-5E9ACA783C9F}"/>
              </a:ext>
            </a:extLst>
          </p:cNvPr>
          <p:cNvSpPr txBox="1"/>
          <p:nvPr/>
        </p:nvSpPr>
        <p:spPr>
          <a:xfrm>
            <a:off x="6901112" y="3033260"/>
            <a:ext cx="2300036" cy="923330"/>
          </a:xfrm>
          <a:prstGeom prst="rect">
            <a:avLst/>
          </a:prstGeom>
          <a:noFill/>
        </p:spPr>
        <p:txBody>
          <a:bodyPr wrap="square" rtlCol="0">
            <a:spAutoFit/>
          </a:bodyPr>
          <a:lstStyle/>
          <a:p>
            <a:r>
              <a:rPr lang="en-SG" sz="900" b="1" dirty="0">
                <a:solidFill>
                  <a:schemeClr val="bg1"/>
                </a:solidFill>
              </a:rPr>
              <a:t>Platform engineering era.</a:t>
            </a:r>
            <a:r>
              <a:rPr lang="en-SG" sz="900" dirty="0">
                <a:solidFill>
                  <a:schemeClr val="bg1"/>
                </a:solidFill>
              </a:rPr>
              <a:t> </a:t>
            </a:r>
            <a:br>
              <a:rPr lang="en-SG" sz="900" dirty="0">
                <a:solidFill>
                  <a:schemeClr val="bg1"/>
                </a:solidFill>
              </a:rPr>
            </a:br>
            <a:r>
              <a:rPr lang="en-SG" sz="900" dirty="0">
                <a:solidFill>
                  <a:schemeClr val="bg1"/>
                </a:solidFill>
              </a:rPr>
              <a:t>Focus shifts to </a:t>
            </a:r>
            <a:r>
              <a:rPr lang="en-SG" sz="900" u="sng" dirty="0">
                <a:solidFill>
                  <a:schemeClr val="bg1"/>
                </a:solidFill>
              </a:rPr>
              <a:t>cost control</a:t>
            </a:r>
            <a:r>
              <a:rPr lang="en-SG" sz="900" dirty="0">
                <a:solidFill>
                  <a:schemeClr val="bg1"/>
                </a:solidFill>
              </a:rPr>
              <a:t>, </a:t>
            </a:r>
            <a:r>
              <a:rPr lang="en-SG" sz="900" u="sng" dirty="0">
                <a:solidFill>
                  <a:schemeClr val="bg1"/>
                </a:solidFill>
              </a:rPr>
              <a:t>compliance</a:t>
            </a:r>
            <a:r>
              <a:rPr lang="en-SG" sz="900" dirty="0">
                <a:solidFill>
                  <a:schemeClr val="bg1"/>
                </a:solidFill>
              </a:rPr>
              <a:t>, and </a:t>
            </a:r>
            <a:r>
              <a:rPr lang="en-SG" sz="900" u="sng" dirty="0">
                <a:solidFill>
                  <a:schemeClr val="bg1"/>
                </a:solidFill>
              </a:rPr>
              <a:t>empowering product engineer</a:t>
            </a:r>
            <a:r>
              <a:rPr lang="en-SG" sz="900" dirty="0">
                <a:solidFill>
                  <a:schemeClr val="bg1"/>
                </a:solidFill>
              </a:rPr>
              <a:t>s. "Infrastructure from Code" and AI-powered tools enable full stack ownership.</a:t>
            </a:r>
            <a:endParaRPr lang="en-US" sz="900" dirty="0">
              <a:solidFill>
                <a:schemeClr val="bg1"/>
              </a:solidFill>
            </a:endParaRPr>
          </a:p>
        </p:txBody>
      </p:sp>
      <p:sp>
        <p:nvSpPr>
          <p:cNvPr id="46" name="Oval 45">
            <a:extLst>
              <a:ext uri="{FF2B5EF4-FFF2-40B4-BE49-F238E27FC236}">
                <a16:creationId xmlns:a16="http://schemas.microsoft.com/office/drawing/2014/main" id="{B589FC14-5352-5FCD-4FC9-2FDFE570A1B6}"/>
              </a:ext>
            </a:extLst>
          </p:cNvPr>
          <p:cNvSpPr/>
          <p:nvPr/>
        </p:nvSpPr>
        <p:spPr>
          <a:xfrm>
            <a:off x="849307" y="1759234"/>
            <a:ext cx="114300" cy="1143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Oval 46">
            <a:extLst>
              <a:ext uri="{FF2B5EF4-FFF2-40B4-BE49-F238E27FC236}">
                <a16:creationId xmlns:a16="http://schemas.microsoft.com/office/drawing/2014/main" id="{56C494A9-EB03-91F1-0C9D-BEE7346CDCAD}"/>
              </a:ext>
            </a:extLst>
          </p:cNvPr>
          <p:cNvSpPr/>
          <p:nvPr/>
        </p:nvSpPr>
        <p:spPr>
          <a:xfrm>
            <a:off x="2828476" y="3849301"/>
            <a:ext cx="114300" cy="1143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8" name="Oval 47">
            <a:extLst>
              <a:ext uri="{FF2B5EF4-FFF2-40B4-BE49-F238E27FC236}">
                <a16:creationId xmlns:a16="http://schemas.microsoft.com/office/drawing/2014/main" id="{1577D8B0-C934-7D25-7CC5-6F96D38B3F13}"/>
              </a:ext>
            </a:extLst>
          </p:cNvPr>
          <p:cNvSpPr/>
          <p:nvPr/>
        </p:nvSpPr>
        <p:spPr>
          <a:xfrm>
            <a:off x="4807644" y="1758642"/>
            <a:ext cx="114300" cy="1143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Oval 48">
            <a:extLst>
              <a:ext uri="{FF2B5EF4-FFF2-40B4-BE49-F238E27FC236}">
                <a16:creationId xmlns:a16="http://schemas.microsoft.com/office/drawing/2014/main" id="{BEA5DFE5-1487-B9A4-6AE1-36D4D0621EB9}"/>
              </a:ext>
            </a:extLst>
          </p:cNvPr>
          <p:cNvSpPr/>
          <p:nvPr/>
        </p:nvSpPr>
        <p:spPr>
          <a:xfrm>
            <a:off x="6786813" y="3847113"/>
            <a:ext cx="114300" cy="1143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TextBox 49">
            <a:extLst>
              <a:ext uri="{FF2B5EF4-FFF2-40B4-BE49-F238E27FC236}">
                <a16:creationId xmlns:a16="http://schemas.microsoft.com/office/drawing/2014/main" id="{42E3CBDC-E42A-3875-5B89-6C6B5BFCDC24}"/>
              </a:ext>
            </a:extLst>
          </p:cNvPr>
          <p:cNvSpPr txBox="1"/>
          <p:nvPr/>
        </p:nvSpPr>
        <p:spPr>
          <a:xfrm>
            <a:off x="401782" y="886278"/>
            <a:ext cx="5179623" cy="461665"/>
          </a:xfrm>
          <a:prstGeom prst="rect">
            <a:avLst/>
          </a:prstGeom>
          <a:noFill/>
        </p:spPr>
        <p:txBody>
          <a:bodyPr wrap="none" rtlCol="0">
            <a:spAutoFit/>
          </a:bodyPr>
          <a:lstStyle/>
          <a:p>
            <a:r>
              <a:rPr lang="en-US" sz="2400" dirty="0">
                <a:solidFill>
                  <a:schemeClr val="bg1"/>
                </a:solidFill>
              </a:rPr>
              <a:t>Timeline: Four Ages of Infrastructure</a:t>
            </a:r>
          </a:p>
        </p:txBody>
      </p:sp>
    </p:spTree>
    <p:extLst>
      <p:ext uri="{BB962C8B-B14F-4D97-AF65-F5344CB8AC3E}">
        <p14:creationId xmlns:p14="http://schemas.microsoft.com/office/powerpoint/2010/main" val="241347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8" grpId="0"/>
      <p:bldP spid="40" grpId="0"/>
      <p:bldP spid="42" grpId="0"/>
      <p:bldP spid="43" grpId="0"/>
      <p:bldP spid="44" grpId="0"/>
      <p:bldP spid="45" grpId="0"/>
      <p:bldP spid="46" grpId="0" animBg="1"/>
      <p:bldP spid="47" grpId="0" animBg="1"/>
      <p:bldP spid="48"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908BC53A-1F31-80E6-3056-332EB9B8A651}"/>
            </a:ext>
          </a:extLst>
        </p:cNvPr>
        <p:cNvGrpSpPr/>
        <p:nvPr/>
      </p:nvGrpSpPr>
      <p:grpSpPr>
        <a:xfrm>
          <a:off x="0" y="0"/>
          <a:ext cx="0" cy="0"/>
          <a:chOff x="0" y="0"/>
          <a:chExt cx="0" cy="0"/>
        </a:xfrm>
      </p:grpSpPr>
      <p:sp>
        <p:nvSpPr>
          <p:cNvPr id="134" name="Google Shape;134;g370a1cd1218_1_1610">
            <a:extLst>
              <a:ext uri="{FF2B5EF4-FFF2-40B4-BE49-F238E27FC236}">
                <a16:creationId xmlns:a16="http://schemas.microsoft.com/office/drawing/2014/main" id="{E468F27F-287D-84D0-857F-E44BD7342DB6}"/>
              </a:ext>
            </a:extLst>
          </p:cNvPr>
          <p:cNvSpPr txBox="1">
            <a:spLocks noGrp="1"/>
          </p:cNvSpPr>
          <p:nvPr>
            <p:ph type="title"/>
          </p:nvPr>
        </p:nvSpPr>
        <p:spPr>
          <a:xfrm>
            <a:off x="274319" y="1151467"/>
            <a:ext cx="8205300" cy="592800"/>
          </a:xfrm>
          <a:prstGeom prst="rect">
            <a:avLst/>
          </a:prstGeom>
          <a:noFill/>
          <a:ln>
            <a:noFill/>
          </a:ln>
        </p:spPr>
        <p:txBody>
          <a:bodyPr spcFirstLastPara="1" wrap="square" lIns="91425" tIns="45700" rIns="91425" bIns="45700" anchor="t" anchorCtr="0">
            <a:noAutofit/>
          </a:bodyPr>
          <a:lstStyle/>
          <a:p>
            <a:r>
              <a:rPr lang="en-US" sz="2400" dirty="0">
                <a:solidFill>
                  <a:schemeClr val="lt1"/>
                </a:solidFill>
              </a:rPr>
              <a:t>Why yesterday’s </a:t>
            </a:r>
            <a:r>
              <a:rPr lang="en-US" sz="2400" dirty="0" err="1">
                <a:solidFill>
                  <a:schemeClr val="lt1"/>
                </a:solidFill>
              </a:rPr>
              <a:t>IaC</a:t>
            </a:r>
            <a:r>
              <a:rPr lang="en-US" sz="2400" dirty="0">
                <a:solidFill>
                  <a:schemeClr val="lt1"/>
                </a:solidFill>
              </a:rPr>
              <a:t> stops short Today</a:t>
            </a:r>
            <a:endParaRPr lang="en-US" dirty="0">
              <a:solidFill>
                <a:schemeClr val="lt1"/>
              </a:solidFill>
            </a:endParaRPr>
          </a:p>
        </p:txBody>
      </p:sp>
      <p:sp>
        <p:nvSpPr>
          <p:cNvPr id="3" name="Google Shape;140;g370a1cd1218_0_765">
            <a:extLst>
              <a:ext uri="{FF2B5EF4-FFF2-40B4-BE49-F238E27FC236}">
                <a16:creationId xmlns:a16="http://schemas.microsoft.com/office/drawing/2014/main" id="{D3FC8376-C583-9057-547E-403000F40D80}"/>
              </a:ext>
            </a:extLst>
          </p:cNvPr>
          <p:cNvSpPr txBox="1">
            <a:spLocks noGrp="1"/>
          </p:cNvSpPr>
          <p:nvPr>
            <p:ph type="body" idx="1"/>
          </p:nvPr>
        </p:nvSpPr>
        <p:spPr>
          <a:xfrm>
            <a:off x="274319" y="1744133"/>
            <a:ext cx="8624100" cy="3268200"/>
          </a:xfrm>
          <a:prstGeom prst="rect">
            <a:avLst/>
          </a:prstGeom>
          <a:noFill/>
          <a:ln>
            <a:noFill/>
          </a:ln>
        </p:spPr>
        <p:txBody>
          <a:bodyPr spcFirstLastPara="1" wrap="square" lIns="91425" tIns="45700" rIns="91425" bIns="45700" anchor="t" anchorCtr="0">
            <a:noAutofit/>
          </a:bodyPr>
          <a:lstStyle/>
          <a:p>
            <a:pPr marL="0" indent="0"/>
            <a:r>
              <a:rPr lang="en-US" dirty="0">
                <a:solidFill>
                  <a:schemeClr val="tx2"/>
                </a:solidFill>
              </a:rPr>
              <a:t>&gt; Rapid evolution of cloud platforms exposed limitations</a:t>
            </a:r>
          </a:p>
        </p:txBody>
      </p:sp>
      <p:sp>
        <p:nvSpPr>
          <p:cNvPr id="7" name="Google Shape;140;g370a1cd1218_0_765">
            <a:extLst>
              <a:ext uri="{FF2B5EF4-FFF2-40B4-BE49-F238E27FC236}">
                <a16:creationId xmlns:a16="http://schemas.microsoft.com/office/drawing/2014/main" id="{85E4CD10-AD62-534F-BF97-C67BBB438704}"/>
              </a:ext>
            </a:extLst>
          </p:cNvPr>
          <p:cNvSpPr txBox="1">
            <a:spLocks/>
          </p:cNvSpPr>
          <p:nvPr/>
        </p:nvSpPr>
        <p:spPr>
          <a:xfrm>
            <a:off x="274319" y="2274118"/>
            <a:ext cx="3864048" cy="1353924"/>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nSpc>
                <a:spcPct val="150000"/>
              </a:lnSpc>
            </a:pPr>
            <a:r>
              <a:rPr lang="en-US" b="1" dirty="0"/>
              <a:t>Static Templates insufficient</a:t>
            </a:r>
          </a:p>
          <a:p>
            <a:pPr marL="0" indent="0"/>
            <a:r>
              <a:rPr lang="en-US" sz="1400" dirty="0"/>
              <a:t>Sheer volume and dynamic nature of cloud services overwhelms static YAML or HCL templates. </a:t>
            </a:r>
          </a:p>
          <a:p>
            <a:pPr marL="0" indent="0">
              <a:spcBef>
                <a:spcPts val="0"/>
              </a:spcBef>
            </a:pPr>
            <a:endParaRPr lang="en-US" b="1" dirty="0"/>
          </a:p>
        </p:txBody>
      </p:sp>
      <p:sp>
        <p:nvSpPr>
          <p:cNvPr id="9" name="Google Shape;140;g370a1cd1218_0_765">
            <a:extLst>
              <a:ext uri="{FF2B5EF4-FFF2-40B4-BE49-F238E27FC236}">
                <a16:creationId xmlns:a16="http://schemas.microsoft.com/office/drawing/2014/main" id="{3E376ACB-DA13-6DC5-6A3C-B38331A81277}"/>
              </a:ext>
            </a:extLst>
          </p:cNvPr>
          <p:cNvSpPr txBox="1">
            <a:spLocks/>
          </p:cNvSpPr>
          <p:nvPr/>
        </p:nvSpPr>
        <p:spPr>
          <a:xfrm>
            <a:off x="4586369" y="2274118"/>
            <a:ext cx="4283312" cy="1384291"/>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nSpc>
                <a:spcPct val="150000"/>
              </a:lnSpc>
            </a:pPr>
            <a:r>
              <a:rPr lang="en-US" b="1" dirty="0"/>
              <a:t>Modern Patterns Demand More</a:t>
            </a:r>
          </a:p>
          <a:p>
            <a:pPr marL="0" indent="0"/>
            <a:r>
              <a:rPr lang="en-US" sz="1400" dirty="0"/>
              <a:t>Serverless, Containers, event driven… requires composition, iteration and code reuse beyond </a:t>
            </a:r>
          </a:p>
          <a:p>
            <a:pPr marL="0" indent="0">
              <a:spcBef>
                <a:spcPts val="0"/>
              </a:spcBef>
            </a:pPr>
            <a:endParaRPr lang="en-US" b="1" dirty="0"/>
          </a:p>
        </p:txBody>
      </p:sp>
      <p:sp>
        <p:nvSpPr>
          <p:cNvPr id="10" name="Google Shape;140;g370a1cd1218_0_765">
            <a:extLst>
              <a:ext uri="{FF2B5EF4-FFF2-40B4-BE49-F238E27FC236}">
                <a16:creationId xmlns:a16="http://schemas.microsoft.com/office/drawing/2014/main" id="{DA9AF5F3-A3FB-4CBF-0F97-BECB1E72DB0B}"/>
              </a:ext>
            </a:extLst>
          </p:cNvPr>
          <p:cNvSpPr txBox="1">
            <a:spLocks/>
          </p:cNvSpPr>
          <p:nvPr/>
        </p:nvSpPr>
        <p:spPr>
          <a:xfrm>
            <a:off x="274319" y="3761295"/>
            <a:ext cx="3864048" cy="125027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nSpc>
                <a:spcPct val="150000"/>
              </a:lnSpc>
            </a:pPr>
            <a:r>
              <a:rPr lang="en-US" b="1" dirty="0"/>
              <a:t>Declarative-Only Pain Points</a:t>
            </a:r>
          </a:p>
          <a:p>
            <a:pPr marL="0" indent="0"/>
            <a:r>
              <a:rPr lang="en-US" sz="1400" dirty="0"/>
              <a:t>Conditional logic, reuse, testing, and debugging are clumsy – increase cognitive load.</a:t>
            </a:r>
          </a:p>
          <a:p>
            <a:pPr marL="0" indent="0">
              <a:spcBef>
                <a:spcPts val="0"/>
              </a:spcBef>
            </a:pPr>
            <a:endParaRPr lang="en-US" b="1" dirty="0"/>
          </a:p>
        </p:txBody>
      </p:sp>
      <p:sp>
        <p:nvSpPr>
          <p:cNvPr id="11" name="Google Shape;140;g370a1cd1218_0_765">
            <a:extLst>
              <a:ext uri="{FF2B5EF4-FFF2-40B4-BE49-F238E27FC236}">
                <a16:creationId xmlns:a16="http://schemas.microsoft.com/office/drawing/2014/main" id="{FBD17D6B-A636-F541-9C29-66DAB924747F}"/>
              </a:ext>
            </a:extLst>
          </p:cNvPr>
          <p:cNvSpPr txBox="1">
            <a:spLocks/>
          </p:cNvSpPr>
          <p:nvPr/>
        </p:nvSpPr>
        <p:spPr>
          <a:xfrm>
            <a:off x="4586369" y="3761295"/>
            <a:ext cx="4283312" cy="1251038"/>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nSpc>
                <a:spcPct val="150000"/>
              </a:lnSpc>
            </a:pPr>
            <a:r>
              <a:rPr lang="en-US" b="1" dirty="0"/>
              <a:t>Organizational Shifts amplify gap</a:t>
            </a:r>
          </a:p>
          <a:p>
            <a:pPr marL="0" indent="0"/>
            <a:r>
              <a:rPr lang="en-US" sz="1400" dirty="0"/>
              <a:t>Rise of platform engineering and “you build it, you run it” expects </a:t>
            </a:r>
            <a:r>
              <a:rPr lang="en-US" sz="1400" b="1" dirty="0"/>
              <a:t>self-service golden paths</a:t>
            </a:r>
            <a:r>
              <a:rPr lang="en-US" sz="1400" dirty="0"/>
              <a:t>, not tickets for specialists</a:t>
            </a:r>
            <a:r>
              <a:rPr lang="en-US" sz="1400" b="1" dirty="0"/>
              <a:t>.</a:t>
            </a:r>
            <a:endParaRPr lang="en-US" sz="1400" dirty="0"/>
          </a:p>
        </p:txBody>
      </p:sp>
    </p:spTree>
    <p:extLst>
      <p:ext uri="{BB962C8B-B14F-4D97-AF65-F5344CB8AC3E}">
        <p14:creationId xmlns:p14="http://schemas.microsoft.com/office/powerpoint/2010/main" val="386800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dissolv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dissolve">
                                      <p:cBhvr>
                                        <p:cTn id="2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4D5BC29B-1D9C-69F5-68AA-00C608CDC70E}"/>
            </a:ext>
          </a:extLst>
        </p:cNvPr>
        <p:cNvGrpSpPr/>
        <p:nvPr/>
      </p:nvGrpSpPr>
      <p:grpSpPr>
        <a:xfrm>
          <a:off x="0" y="0"/>
          <a:ext cx="0" cy="0"/>
          <a:chOff x="0" y="0"/>
          <a:chExt cx="0" cy="0"/>
        </a:xfrm>
      </p:grpSpPr>
      <p:sp>
        <p:nvSpPr>
          <p:cNvPr id="134" name="Google Shape;134;g370a1cd1218_1_1610">
            <a:extLst>
              <a:ext uri="{FF2B5EF4-FFF2-40B4-BE49-F238E27FC236}">
                <a16:creationId xmlns:a16="http://schemas.microsoft.com/office/drawing/2014/main" id="{CF1CB709-8BF9-3B73-2CE0-C93ED3D5A1B6}"/>
              </a:ext>
            </a:extLst>
          </p:cNvPr>
          <p:cNvSpPr txBox="1">
            <a:spLocks noGrp="1"/>
          </p:cNvSpPr>
          <p:nvPr>
            <p:ph type="title"/>
          </p:nvPr>
        </p:nvSpPr>
        <p:spPr>
          <a:xfrm>
            <a:off x="274319" y="1151467"/>
            <a:ext cx="8205300" cy="592800"/>
          </a:xfrm>
          <a:prstGeom prst="rect">
            <a:avLst/>
          </a:prstGeom>
          <a:noFill/>
          <a:ln>
            <a:noFill/>
          </a:ln>
        </p:spPr>
        <p:txBody>
          <a:bodyPr spcFirstLastPara="1" wrap="square" lIns="91425" tIns="45700" rIns="91425" bIns="45700" anchor="t" anchorCtr="0">
            <a:noAutofit/>
          </a:bodyPr>
          <a:lstStyle/>
          <a:p>
            <a:r>
              <a:rPr lang="en-US" sz="2400" dirty="0">
                <a:solidFill>
                  <a:schemeClr val="lt1"/>
                </a:solidFill>
              </a:rPr>
              <a:t>Why General-Purpose Languages for </a:t>
            </a:r>
            <a:r>
              <a:rPr lang="en-US" sz="2400" dirty="0" err="1">
                <a:solidFill>
                  <a:schemeClr val="lt1"/>
                </a:solidFill>
              </a:rPr>
              <a:t>IaC</a:t>
            </a:r>
            <a:r>
              <a:rPr lang="en-US" sz="2400" dirty="0">
                <a:solidFill>
                  <a:schemeClr val="lt1"/>
                </a:solidFill>
              </a:rPr>
              <a:t> Now?</a:t>
            </a:r>
            <a:endParaRPr lang="en-US" dirty="0">
              <a:solidFill>
                <a:schemeClr val="lt1"/>
              </a:solidFill>
            </a:endParaRPr>
          </a:p>
        </p:txBody>
      </p:sp>
      <p:sp>
        <p:nvSpPr>
          <p:cNvPr id="3" name="Google Shape;140;g370a1cd1218_0_765">
            <a:extLst>
              <a:ext uri="{FF2B5EF4-FFF2-40B4-BE49-F238E27FC236}">
                <a16:creationId xmlns:a16="http://schemas.microsoft.com/office/drawing/2014/main" id="{8AC7A69A-DFBD-82FF-3E15-E8FBDA3526E8}"/>
              </a:ext>
            </a:extLst>
          </p:cNvPr>
          <p:cNvSpPr txBox="1">
            <a:spLocks noGrp="1"/>
          </p:cNvSpPr>
          <p:nvPr>
            <p:ph type="body" idx="1"/>
          </p:nvPr>
        </p:nvSpPr>
        <p:spPr>
          <a:xfrm>
            <a:off x="274319" y="1744133"/>
            <a:ext cx="8624100" cy="3268200"/>
          </a:xfrm>
          <a:prstGeom prst="rect">
            <a:avLst/>
          </a:prstGeom>
          <a:noFill/>
          <a:ln>
            <a:noFill/>
          </a:ln>
        </p:spPr>
        <p:txBody>
          <a:bodyPr spcFirstLastPara="1" wrap="square" lIns="91425" tIns="45700" rIns="91425" bIns="45700" anchor="t" anchorCtr="0">
            <a:noAutofit/>
          </a:bodyPr>
          <a:lstStyle/>
          <a:p>
            <a:pPr marL="0" indent="0"/>
            <a:r>
              <a:rPr lang="en-US" dirty="0">
                <a:solidFill>
                  <a:schemeClr val="tx2"/>
                </a:solidFill>
              </a:rPr>
              <a:t>&gt; </a:t>
            </a:r>
            <a:r>
              <a:rPr lang="en-US" sz="1600" dirty="0">
                <a:solidFill>
                  <a:schemeClr val="tx2"/>
                </a:solidFill>
              </a:rPr>
              <a:t>Leverage</a:t>
            </a:r>
            <a:r>
              <a:rPr lang="en-US" dirty="0">
                <a:solidFill>
                  <a:schemeClr val="tx2"/>
                </a:solidFill>
              </a:rPr>
              <a:t> existing programming skills (TS/JS, Python, Go, C#, Java, …)</a:t>
            </a:r>
          </a:p>
        </p:txBody>
      </p:sp>
      <p:sp>
        <p:nvSpPr>
          <p:cNvPr id="7" name="Google Shape;140;g370a1cd1218_0_765">
            <a:extLst>
              <a:ext uri="{FF2B5EF4-FFF2-40B4-BE49-F238E27FC236}">
                <a16:creationId xmlns:a16="http://schemas.microsoft.com/office/drawing/2014/main" id="{1B990FF0-D513-5FE1-AE0B-BF15F2D6D1BF}"/>
              </a:ext>
            </a:extLst>
          </p:cNvPr>
          <p:cNvSpPr txBox="1">
            <a:spLocks/>
          </p:cNvSpPr>
          <p:nvPr/>
        </p:nvSpPr>
        <p:spPr>
          <a:xfrm>
            <a:off x="113911" y="2500789"/>
            <a:ext cx="2902514" cy="1317494"/>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nSpc>
                <a:spcPct val="150000"/>
              </a:lnSpc>
            </a:pPr>
            <a:r>
              <a:rPr lang="en-US" sz="1600" b="1" dirty="0"/>
              <a:t>Familiarity &amp; Lower Barriers</a:t>
            </a:r>
          </a:p>
          <a:p>
            <a:pPr marL="0" indent="0"/>
            <a:r>
              <a:rPr lang="en-US" sz="1400" dirty="0"/>
              <a:t>Reuse skills, IDEs, test runners, package managers</a:t>
            </a:r>
          </a:p>
          <a:p>
            <a:pPr marL="0" indent="0">
              <a:spcBef>
                <a:spcPts val="0"/>
              </a:spcBef>
            </a:pPr>
            <a:endParaRPr lang="en-US" b="1" dirty="0"/>
          </a:p>
        </p:txBody>
      </p:sp>
      <p:sp>
        <p:nvSpPr>
          <p:cNvPr id="2" name="Google Shape;140;g370a1cd1218_0_765">
            <a:extLst>
              <a:ext uri="{FF2B5EF4-FFF2-40B4-BE49-F238E27FC236}">
                <a16:creationId xmlns:a16="http://schemas.microsoft.com/office/drawing/2014/main" id="{501E8626-7829-2E04-C504-B398EB7A2A76}"/>
              </a:ext>
            </a:extLst>
          </p:cNvPr>
          <p:cNvSpPr txBox="1">
            <a:spLocks/>
          </p:cNvSpPr>
          <p:nvPr/>
        </p:nvSpPr>
        <p:spPr>
          <a:xfrm>
            <a:off x="3130643" y="2490448"/>
            <a:ext cx="2902514" cy="1317494"/>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nSpc>
                <a:spcPct val="150000"/>
              </a:lnSpc>
            </a:pPr>
            <a:r>
              <a:rPr lang="en-US" sz="1600" b="1" dirty="0"/>
              <a:t>Richer Composition</a:t>
            </a:r>
          </a:p>
          <a:p>
            <a:pPr marL="0" indent="0"/>
            <a:r>
              <a:rPr lang="en-US" sz="1400" dirty="0"/>
              <a:t>Real functions, modules, types and loops enable </a:t>
            </a:r>
            <a:r>
              <a:rPr lang="en-US" sz="1400" b="1" dirty="0"/>
              <a:t>Component Libraries</a:t>
            </a:r>
            <a:r>
              <a:rPr lang="en-US" sz="1400" dirty="0"/>
              <a:t> encoding best practices</a:t>
            </a:r>
            <a:endParaRPr lang="en-US" sz="1400" b="1" dirty="0"/>
          </a:p>
        </p:txBody>
      </p:sp>
      <p:sp>
        <p:nvSpPr>
          <p:cNvPr id="8" name="Google Shape;140;g370a1cd1218_0_765">
            <a:extLst>
              <a:ext uri="{FF2B5EF4-FFF2-40B4-BE49-F238E27FC236}">
                <a16:creationId xmlns:a16="http://schemas.microsoft.com/office/drawing/2014/main" id="{4C1ECD31-29BE-C013-7DE2-7AA01A634AD5}"/>
              </a:ext>
            </a:extLst>
          </p:cNvPr>
          <p:cNvSpPr txBox="1">
            <a:spLocks/>
          </p:cNvSpPr>
          <p:nvPr/>
        </p:nvSpPr>
        <p:spPr>
          <a:xfrm>
            <a:off x="6156313" y="2499406"/>
            <a:ext cx="2902514" cy="1317494"/>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nSpc>
                <a:spcPct val="150000"/>
              </a:lnSpc>
            </a:pPr>
            <a:r>
              <a:rPr lang="en-US" sz="1600" b="1" dirty="0"/>
              <a:t>Higher Level Patterns</a:t>
            </a:r>
          </a:p>
          <a:p>
            <a:pPr marL="0" indent="0"/>
            <a:r>
              <a:rPr lang="en-US" sz="1400" dirty="0"/>
              <a:t>Leverage cross-cutting interfaces (for permissions, networking, …) abstracting infra concerns</a:t>
            </a:r>
          </a:p>
          <a:p>
            <a:pPr marL="0" indent="0">
              <a:spcBef>
                <a:spcPts val="0"/>
              </a:spcBef>
            </a:pPr>
            <a:endParaRPr lang="en-US" b="1" dirty="0"/>
          </a:p>
        </p:txBody>
      </p:sp>
      <p:sp>
        <p:nvSpPr>
          <p:cNvPr id="13" name="Google Shape;140;g370a1cd1218_0_765">
            <a:extLst>
              <a:ext uri="{FF2B5EF4-FFF2-40B4-BE49-F238E27FC236}">
                <a16:creationId xmlns:a16="http://schemas.microsoft.com/office/drawing/2014/main" id="{360C8A49-AAA7-E873-13DF-5A6F05EACAD4}"/>
              </a:ext>
            </a:extLst>
          </p:cNvPr>
          <p:cNvSpPr txBox="1">
            <a:spLocks/>
          </p:cNvSpPr>
          <p:nvPr/>
        </p:nvSpPr>
        <p:spPr>
          <a:xfrm>
            <a:off x="1315748" y="3992033"/>
            <a:ext cx="6532303" cy="102030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gn="ctr">
              <a:lnSpc>
                <a:spcPct val="150000"/>
              </a:lnSpc>
            </a:pPr>
            <a:r>
              <a:rPr lang="en-US" sz="1600" b="1" dirty="0"/>
              <a:t>Platform &amp; Ownership Alignment</a:t>
            </a:r>
          </a:p>
          <a:p>
            <a:pPr marL="0" indent="0" algn="ctr"/>
            <a:r>
              <a:rPr lang="en-US" sz="1400" dirty="0"/>
              <a:t>Teams ship infra via SDK-like building blocks</a:t>
            </a:r>
            <a:br>
              <a:rPr lang="en-US" sz="1400" dirty="0"/>
            </a:br>
            <a:r>
              <a:rPr lang="en-US" sz="1400" dirty="0"/>
              <a:t>Great fit for self-service platforms and product teams owning runtime outcomes</a:t>
            </a:r>
            <a:endParaRPr lang="en-US" sz="1400" b="1" dirty="0"/>
          </a:p>
        </p:txBody>
      </p:sp>
    </p:spTree>
    <p:extLst>
      <p:ext uri="{BB962C8B-B14F-4D97-AF65-F5344CB8AC3E}">
        <p14:creationId xmlns:p14="http://schemas.microsoft.com/office/powerpoint/2010/main" val="378855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FE7E3-C757-F777-618D-826F04EFC6E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3D0BAEF-F6FD-0B28-63BC-FE60686260E0}"/>
              </a:ext>
            </a:extLst>
          </p:cNvPr>
          <p:cNvSpPr>
            <a:spLocks noGrp="1"/>
          </p:cNvSpPr>
          <p:nvPr>
            <p:ph type="body" idx="1"/>
          </p:nvPr>
        </p:nvSpPr>
        <p:spPr>
          <a:xfrm>
            <a:off x="274320" y="912685"/>
            <a:ext cx="8607213" cy="457943"/>
          </a:xfrm>
        </p:spPr>
        <p:txBody>
          <a:bodyPr/>
          <a:lstStyle/>
          <a:p>
            <a:r>
              <a:rPr lang="en-US" sz="2400" dirty="0">
                <a:solidFill>
                  <a:schemeClr val="bg1"/>
                </a:solidFill>
                <a:latin typeface="Arial"/>
                <a:cs typeface="Arial"/>
              </a:rPr>
              <a:t>Example CDK UX for</a:t>
            </a:r>
            <a:endParaRPr lang="en-US" dirty="0">
              <a:solidFill>
                <a:schemeClr val="bg1"/>
              </a:solidFill>
            </a:endParaRPr>
          </a:p>
        </p:txBody>
      </p:sp>
      <p:pic>
        <p:nvPicPr>
          <p:cNvPr id="4" name="Picture 3" descr="A diagram of a software company">
            <a:extLst>
              <a:ext uri="{FF2B5EF4-FFF2-40B4-BE49-F238E27FC236}">
                <a16:creationId xmlns:a16="http://schemas.microsoft.com/office/drawing/2014/main" id="{FE491961-87D7-4663-93A8-E00281569D32}"/>
              </a:ext>
            </a:extLst>
          </p:cNvPr>
          <p:cNvPicPr>
            <a:picLocks noChangeAspect="1"/>
          </p:cNvPicPr>
          <p:nvPr/>
        </p:nvPicPr>
        <p:blipFill>
          <a:blip r:embed="rId3"/>
          <a:stretch>
            <a:fillRect/>
          </a:stretch>
        </p:blipFill>
        <p:spPr>
          <a:xfrm>
            <a:off x="677552" y="1478851"/>
            <a:ext cx="7788897" cy="3470199"/>
          </a:xfrm>
          <a:prstGeom prst="rect">
            <a:avLst/>
          </a:prstGeom>
        </p:spPr>
      </p:pic>
    </p:spTree>
    <p:extLst>
      <p:ext uri="{BB962C8B-B14F-4D97-AF65-F5344CB8AC3E}">
        <p14:creationId xmlns:p14="http://schemas.microsoft.com/office/powerpoint/2010/main" val="181074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DB342-CBE5-592E-837E-2249855279CE}"/>
            </a:ext>
          </a:extLst>
        </p:cNvPr>
        <p:cNvGrpSpPr/>
        <p:nvPr/>
      </p:nvGrpSpPr>
      <p:grpSpPr>
        <a:xfrm>
          <a:off x="0" y="0"/>
          <a:ext cx="0" cy="0"/>
          <a:chOff x="0" y="0"/>
          <a:chExt cx="0" cy="0"/>
        </a:xfrm>
      </p:grpSpPr>
      <p:pic>
        <p:nvPicPr>
          <p:cNvPr id="3" name="Picture 2" descr="A screenshot of a computer program&#10;&#10;AI-generated content may be incorrect.">
            <a:extLst>
              <a:ext uri="{FF2B5EF4-FFF2-40B4-BE49-F238E27FC236}">
                <a16:creationId xmlns:a16="http://schemas.microsoft.com/office/drawing/2014/main" id="{AA44D97C-BF52-6FAB-9D6C-F3A68F3C4850}"/>
              </a:ext>
            </a:extLst>
          </p:cNvPr>
          <p:cNvPicPr>
            <a:picLocks noChangeAspect="1"/>
          </p:cNvPicPr>
          <p:nvPr/>
        </p:nvPicPr>
        <p:blipFill>
          <a:blip r:embed="rId3"/>
          <a:srcRect l="3120" t="14217" r="4316" b="10055"/>
          <a:stretch>
            <a:fillRect/>
          </a:stretch>
        </p:blipFill>
        <p:spPr>
          <a:xfrm>
            <a:off x="1102677" y="1553998"/>
            <a:ext cx="7107382" cy="3274312"/>
          </a:xfrm>
          <a:prstGeom prst="rect">
            <a:avLst/>
          </a:prstGeom>
        </p:spPr>
      </p:pic>
      <p:sp>
        <p:nvSpPr>
          <p:cNvPr id="2" name="Text Placeholder 1">
            <a:extLst>
              <a:ext uri="{FF2B5EF4-FFF2-40B4-BE49-F238E27FC236}">
                <a16:creationId xmlns:a16="http://schemas.microsoft.com/office/drawing/2014/main" id="{8B192580-E53C-0D0B-3268-4EBD2A9C322E}"/>
              </a:ext>
            </a:extLst>
          </p:cNvPr>
          <p:cNvSpPr>
            <a:spLocks noGrp="1"/>
          </p:cNvSpPr>
          <p:nvPr>
            <p:ph type="body" idx="1"/>
          </p:nvPr>
        </p:nvSpPr>
        <p:spPr>
          <a:xfrm>
            <a:off x="352762" y="957509"/>
            <a:ext cx="8607213" cy="457943"/>
          </a:xfrm>
        </p:spPr>
        <p:txBody>
          <a:bodyPr/>
          <a:lstStyle/>
          <a:p>
            <a:r>
              <a:rPr lang="en-US" sz="2400">
                <a:solidFill>
                  <a:schemeClr val="bg1"/>
                </a:solidFill>
                <a:latin typeface="Arial"/>
                <a:cs typeface="Arial"/>
              </a:rPr>
              <a:t>Live Demo</a:t>
            </a:r>
            <a:endParaRPr lang="en-US">
              <a:solidFill>
                <a:schemeClr val="bg1"/>
              </a:solidFill>
            </a:endParaRPr>
          </a:p>
        </p:txBody>
      </p:sp>
    </p:spTree>
    <p:extLst>
      <p:ext uri="{BB962C8B-B14F-4D97-AF65-F5344CB8AC3E}">
        <p14:creationId xmlns:p14="http://schemas.microsoft.com/office/powerpoint/2010/main" val="3022503413"/>
      </p:ext>
    </p:extLst>
  </p:cSld>
  <p:clrMapOvr>
    <a:masterClrMapping/>
  </p:clrMapOvr>
</p:sld>
</file>

<file path=ppt/theme/theme1.xml><?xml version="1.0" encoding="utf-8"?>
<a:theme xmlns:a="http://schemas.openxmlformats.org/drawingml/2006/main" name="DeckTemplate-AWS">
  <a:themeElements>
    <a:clrScheme name="AWSome Day 2018">
      <a:dk1>
        <a:srgbClr val="232F3D"/>
      </a:dk1>
      <a:lt1>
        <a:srgbClr val="FFFFFF"/>
      </a:lt1>
      <a:dk2>
        <a:srgbClr val="008295"/>
      </a:dk2>
      <a:lt2>
        <a:srgbClr val="FFEBB7"/>
      </a:lt2>
      <a:accent1>
        <a:srgbClr val="36C1B2"/>
      </a:accent1>
      <a:accent2>
        <a:srgbClr val="008295"/>
      </a:accent2>
      <a:accent3>
        <a:srgbClr val="DDEEEE"/>
      </a:accent3>
      <a:accent4>
        <a:srgbClr val="B6B6B5"/>
      </a:accent4>
      <a:accent5>
        <a:srgbClr val="6E6E6E"/>
      </a:accent5>
      <a:accent6>
        <a:srgbClr val="DFE0DF"/>
      </a:accent6>
      <a:hlink>
        <a:srgbClr val="232F3D"/>
      </a:hlink>
      <a:folHlink>
        <a:srgbClr val="232F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11858</TotalTime>
  <Words>3785</Words>
  <Application>Microsoft Macintosh PowerPoint</Application>
  <PresentationFormat>On-screen Show (16:9)</PresentationFormat>
  <Paragraphs>380</Paragraphs>
  <Slides>29</Slides>
  <Notes>28</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Arial,Sans-Serif</vt:lpstr>
      <vt:lpstr>Calibri</vt:lpstr>
      <vt:lpstr>Calibri,Sans-Serif</vt:lpstr>
      <vt:lpstr>Courier New</vt:lpstr>
      <vt:lpstr>Courier New,monospace</vt:lpstr>
      <vt:lpstr>Droid Sans Mono</vt:lpstr>
      <vt:lpstr>Roboto</vt:lpstr>
      <vt:lpstr>Roboto Mono</vt:lpstr>
      <vt:lpstr>Wingdings</vt:lpstr>
      <vt:lpstr>Wingdings,Sans-Serif</vt:lpstr>
      <vt:lpstr>DeckTemplate-AWS</vt:lpstr>
      <vt:lpstr>PowerPoint Presentation</vt:lpstr>
      <vt:lpstr>PowerPoint Presentation</vt:lpstr>
      <vt:lpstr>PowerPoint Presentation</vt:lpstr>
      <vt:lpstr>Who is Handshakes?</vt:lpstr>
      <vt:lpstr>PowerPoint Presentation</vt:lpstr>
      <vt:lpstr>Why yesterday’s IaC stops short Today</vt:lpstr>
      <vt:lpstr>Why General-Purpose Languages for IaC Now?</vt:lpstr>
      <vt:lpstr>PowerPoint Presentation</vt:lpstr>
      <vt:lpstr>PowerPoint Presentation</vt:lpstr>
      <vt:lpstr>PowerPoint Presentation</vt:lpstr>
      <vt:lpstr>Our IaC Journey to CDK Breakthrough</vt:lpstr>
      <vt:lpstr>Strong existing Terraform backbone</vt:lpstr>
      <vt:lpstr>Why We Needed Something Better</vt:lpstr>
      <vt:lpstr>PowerPoint Presentation</vt:lpstr>
      <vt:lpstr>Benefits of CDKTF for Handshakes</vt:lpstr>
      <vt:lpstr>Why Not AWS CDK</vt:lpstr>
      <vt:lpstr>CDKTF Limitations We Discovered</vt:lpstr>
      <vt:lpstr>TerraConstructs</vt:lpstr>
      <vt:lpstr>The Missing Piece: TerraConstructs</vt:lpstr>
      <vt:lpstr>L2 Pattern Practical Example</vt:lpstr>
      <vt:lpstr>Our Workflow Integration</vt:lpstr>
      <vt:lpstr>Our Workflow Integration</vt:lpstr>
      <vt:lpstr>Our Workflow Integration</vt:lpstr>
      <vt:lpstr>To production</vt:lpstr>
      <vt:lpstr>PowerPoint Presentation</vt:lpstr>
      <vt:lpstr>Modernize Terraform without starting over</vt:lpstr>
      <vt:lpstr>If you want to know more about us!</vt:lpstr>
      <vt:lpstr>PowerPoint Presentation</vt:lpstr>
      <vt:lpstr>Do the 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Vincent DE SMET</cp:lastModifiedBy>
  <cp:revision>300</cp:revision>
  <cp:lastPrinted>2025-07-25T02:46:04Z</cp:lastPrinted>
  <dcterms:created xsi:type="dcterms:W3CDTF">2015-11-23T23:45:57Z</dcterms:created>
  <dcterms:modified xsi:type="dcterms:W3CDTF">2025-10-19T07:43:18Z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0x010100D26A3D6C04DFD740953BA1B2B9E62D60</vt:lpwstr>
  </property>
  <property fmtid="{D5CDD505-2E9C-101B-9397-08002B2CF9AE}" pid="3" name="MSIP_Label_dea6afbe-d303-4b7f-aefe-8f11c30f4083_Enabled">
    <vt:lpwstr>true</vt:lpwstr>
  </property>
  <property fmtid="{D5CDD505-2E9C-101B-9397-08002B2CF9AE}" pid="4" name="MSIP_Label_dea6afbe-d303-4b7f-aefe-8f11c30f4083_SetDate">
    <vt:lpwstr>2025-09-26T04:40:52Z</vt:lpwstr>
  </property>
  <property fmtid="{D5CDD505-2E9C-101B-9397-08002B2CF9AE}" pid="5" name="MSIP_Label_dea6afbe-d303-4b7f-aefe-8f11c30f4083_Method">
    <vt:lpwstr>Privileged</vt:lpwstr>
  </property>
  <property fmtid="{D5CDD505-2E9C-101B-9397-08002B2CF9AE}" pid="6" name="MSIP_Label_dea6afbe-d303-4b7f-aefe-8f11c30f4083_Name">
    <vt:lpwstr>Internal</vt:lpwstr>
  </property>
  <property fmtid="{D5CDD505-2E9C-101B-9397-08002B2CF9AE}" pid="7" name="MSIP_Label_dea6afbe-d303-4b7f-aefe-8f11c30f4083_SiteId">
    <vt:lpwstr>8c217a12-8604-4b46-9319-dfebaf467dde</vt:lpwstr>
  </property>
  <property fmtid="{D5CDD505-2E9C-101B-9397-08002B2CF9AE}" pid="8" name="MSIP_Label_dea6afbe-d303-4b7f-aefe-8f11c30f4083_ActionId">
    <vt:lpwstr>181ab7b3-9a58-40bd-95a6-fdafe23388b0</vt:lpwstr>
  </property>
  <property fmtid="{D5CDD505-2E9C-101B-9397-08002B2CF9AE}" pid="9" name="MSIP_Label_dea6afbe-d303-4b7f-aefe-8f11c30f4083_ContentBits">
    <vt:lpwstr>0</vt:lpwstr>
  </property>
  <property fmtid="{D5CDD505-2E9C-101B-9397-08002B2CF9AE}" pid="10" name="MSIP_Label_dea6afbe-d303-4b7f-aefe-8f11c30f4083_Tag">
    <vt:lpwstr>50, 0, 1, 1</vt:lpwstr>
  </property>
</Properties>
</file>